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60" r:id="rId5"/>
    <p:sldId id="272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E3856-8AA2-443F-A292-BDC864218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err="1"/>
              <a:t>Pyrhand’eau</a:t>
            </a:r>
            <a:r>
              <a:rPr lang="fr-FR" sz="6000" b="1" dirty="0"/>
              <a:t> 2023-2025</a:t>
            </a:r>
            <a:br>
              <a:rPr lang="fr-FR" sz="4800" dirty="0"/>
            </a:br>
            <a:r>
              <a:rPr lang="fr-FR" sz="4800" dirty="0"/>
              <a:t>12</a:t>
            </a:r>
            <a:r>
              <a:rPr lang="fr-FR" sz="4800" baseline="30000" dirty="0"/>
              <a:t>ème</a:t>
            </a:r>
            <a:r>
              <a:rPr lang="fr-FR" sz="4800" dirty="0"/>
              <a:t> édition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2E85D6-951B-4005-ABF7-82754366E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Présentation des 13 étapes avec composition des équipes</a:t>
            </a:r>
          </a:p>
        </p:txBody>
      </p:sp>
      <p:pic>
        <p:nvPicPr>
          <p:cNvPr id="1026" name="Picture 2" descr="13584933_1069612989798747_6200230299725847984_o">
            <a:extLst>
              <a:ext uri="{FF2B5EF4-FFF2-40B4-BE49-F238E27FC236}">
                <a16:creationId xmlns:a16="http://schemas.microsoft.com/office/drawing/2014/main" id="{A6FF9C03-D143-4068-B75C-08EBA639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79" y="67068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FA03B8-D187-464D-B06A-E200A6549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08" b="17529"/>
          <a:stretch/>
        </p:blipFill>
        <p:spPr>
          <a:xfrm>
            <a:off x="1981199" y="490514"/>
            <a:ext cx="5687372" cy="2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860" y="219005"/>
            <a:ext cx="8911687" cy="1280890"/>
          </a:xfrm>
        </p:spPr>
        <p:txBody>
          <a:bodyPr/>
          <a:lstStyle/>
          <a:p>
            <a:r>
              <a:rPr lang="fr-FR" b="1" dirty="0"/>
              <a:t>Semaine 5 : Secteur ENCANTATS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8FA82-0171-4901-8601-891B511A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5273" y="975656"/>
            <a:ext cx="3992732" cy="112430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/>
              <a:t>Du 12 au </a:t>
            </a:r>
            <a:r>
              <a:rPr lang="fr-FR" sz="2000" b="1" dirty="0"/>
              <a:t>19</a:t>
            </a:r>
            <a:r>
              <a:rPr lang="fr-FR" b="1" dirty="0"/>
              <a:t> juillet 2025</a:t>
            </a:r>
          </a:p>
          <a:p>
            <a:pPr algn="ctr"/>
            <a:r>
              <a:rPr lang="fr-FR" sz="1200" b="1" dirty="0"/>
              <a:t>Regroupement : MONTREJEAU OU ST GAUDENS</a:t>
            </a:r>
          </a:p>
          <a:p>
            <a:pPr algn="ctr"/>
            <a:r>
              <a:rPr lang="fr-FR" sz="1200" b="1" dirty="0"/>
              <a:t>Référent : Isabelle ASSIE &amp; Baptiste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40F60C-CF61-46FA-A52E-69FDB5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27817"/>
            <a:ext cx="1968433" cy="892696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CC57648B-2C78-426B-9BE7-607D02B3D74C}"/>
              </a:ext>
            </a:extLst>
          </p:cNvPr>
          <p:cNvSpPr txBox="1">
            <a:spLocks/>
          </p:cNvSpPr>
          <p:nvPr/>
        </p:nvSpPr>
        <p:spPr>
          <a:xfrm>
            <a:off x="1494064" y="975657"/>
            <a:ext cx="3894365" cy="1280890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Le </a:t>
            </a:r>
            <a:r>
              <a:rPr lang="fr-FR" b="1" dirty="0" err="1"/>
              <a:t>Fauron</a:t>
            </a:r>
            <a:r>
              <a:rPr lang="fr-FR" b="1" dirty="0"/>
              <a:t> (BOIS DE LA PIERRE)</a:t>
            </a:r>
          </a:p>
          <a:p>
            <a:pPr lvl="1"/>
            <a:r>
              <a:rPr lang="fr-FR" b="1" dirty="0"/>
              <a:t>FDV Las </a:t>
            </a:r>
            <a:r>
              <a:rPr lang="fr-FR" b="1" dirty="0" err="1"/>
              <a:t>Néous</a:t>
            </a:r>
            <a:r>
              <a:rPr lang="fr-FR" b="1" dirty="0"/>
              <a:t> (LOURDES)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42246FD7-AE8A-4C4D-9158-99BEB41EA31B}"/>
              </a:ext>
            </a:extLst>
          </p:cNvPr>
          <p:cNvSpPr txBox="1">
            <a:spLocks/>
          </p:cNvSpPr>
          <p:nvPr/>
        </p:nvSpPr>
        <p:spPr>
          <a:xfrm>
            <a:off x="592685" y="2535599"/>
            <a:ext cx="5211811" cy="4209844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 Refuge </a:t>
            </a:r>
            <a:r>
              <a:rPr lang="fr-FR" sz="2000" dirty="0" err="1"/>
              <a:t>restanca</a:t>
            </a:r>
            <a:r>
              <a:rPr lang="fr-FR" sz="2000" dirty="0"/>
              <a:t> : </a:t>
            </a:r>
            <a:r>
              <a:rPr lang="fr-FR" sz="2000" dirty="0" err="1"/>
              <a:t>Estany</a:t>
            </a:r>
            <a:r>
              <a:rPr lang="fr-FR" sz="2000" dirty="0"/>
              <a:t> cap de port et si + coll de </a:t>
            </a:r>
            <a:r>
              <a:rPr lang="fr-FR" sz="2000" dirty="0" err="1"/>
              <a:t>crestada</a:t>
            </a:r>
            <a:r>
              <a:rPr lang="fr-FR" sz="2000" dirty="0"/>
              <a:t> (AR) Lac de </a:t>
            </a:r>
            <a:r>
              <a:rPr lang="fr-FR" sz="2000" dirty="0" err="1"/>
              <a:t>mar</a:t>
            </a:r>
            <a:r>
              <a:rPr lang="fr-FR" sz="2000" dirty="0"/>
              <a:t> (AR)</a:t>
            </a:r>
          </a:p>
          <a:p>
            <a:r>
              <a:rPr lang="fr-FR" sz="2000" dirty="0"/>
              <a:t>Refuge de </a:t>
            </a:r>
            <a:r>
              <a:rPr lang="fr-FR" sz="2000" dirty="0" err="1"/>
              <a:t>colomers</a:t>
            </a:r>
            <a:r>
              <a:rPr lang="fr-FR" sz="2000" dirty="0"/>
              <a:t> : Lac long + lac </a:t>
            </a:r>
            <a:r>
              <a:rPr lang="fr-FR" sz="2000" dirty="0" err="1"/>
              <a:t>obago</a:t>
            </a:r>
            <a:r>
              <a:rPr lang="fr-FR" sz="2000" dirty="0"/>
              <a:t> (AR) </a:t>
            </a:r>
          </a:p>
          <a:p>
            <a:r>
              <a:rPr lang="fr-FR" sz="2000" dirty="0"/>
              <a:t>Boucle autour du lac de </a:t>
            </a:r>
            <a:r>
              <a:rPr lang="fr-FR" sz="2000" dirty="0" err="1"/>
              <a:t>colomers</a:t>
            </a:r>
            <a:endParaRPr lang="fr-FR" sz="2000" dirty="0"/>
          </a:p>
          <a:p>
            <a:r>
              <a:rPr lang="fr-FR" sz="2000" dirty="0"/>
              <a:t>Suggestions Traversées : Pont de </a:t>
            </a:r>
            <a:r>
              <a:rPr lang="fr-FR" sz="2000" dirty="0" err="1"/>
              <a:t>ressec</a:t>
            </a:r>
            <a:r>
              <a:rPr lang="fr-FR" sz="2000" dirty="0"/>
              <a:t>- refuge </a:t>
            </a:r>
            <a:r>
              <a:rPr lang="fr-FR" sz="2000" dirty="0" err="1"/>
              <a:t>restanca</a:t>
            </a:r>
            <a:r>
              <a:rPr lang="fr-FR" sz="2000" dirty="0"/>
              <a:t>-refuge </a:t>
            </a:r>
            <a:r>
              <a:rPr lang="fr-FR" sz="2000" dirty="0" err="1"/>
              <a:t>colomers-banos</a:t>
            </a:r>
            <a:r>
              <a:rPr lang="fr-FR" sz="2000" dirty="0"/>
              <a:t> de </a:t>
            </a:r>
            <a:r>
              <a:rPr lang="fr-FR" sz="2000" dirty="0" err="1"/>
              <a:t>tredos</a:t>
            </a:r>
            <a:endParaRPr lang="fr-FR" sz="2000" dirty="0"/>
          </a:p>
          <a:p>
            <a:r>
              <a:rPr lang="fr-FR" sz="2000" dirty="0"/>
              <a:t>Refuge </a:t>
            </a:r>
            <a:r>
              <a:rPr lang="fr-FR" sz="2000" dirty="0" err="1"/>
              <a:t>colomers</a:t>
            </a:r>
            <a:r>
              <a:rPr lang="fr-FR" sz="2000" dirty="0"/>
              <a:t>-refuge </a:t>
            </a:r>
            <a:r>
              <a:rPr lang="fr-FR" sz="2000" dirty="0" err="1"/>
              <a:t>amitges-espot</a:t>
            </a:r>
            <a:endParaRPr lang="fr-FR" sz="2000" dirty="0"/>
          </a:p>
          <a:p>
            <a:r>
              <a:rPr lang="fr-FR" sz="2000" dirty="0"/>
              <a:t>Autre possibilité en périphérie des </a:t>
            </a:r>
            <a:r>
              <a:rPr lang="fr-FR" sz="2000" dirty="0" err="1"/>
              <a:t>Encantats</a:t>
            </a:r>
            <a:r>
              <a:rPr lang="fr-FR" sz="2000" dirty="0"/>
              <a:t> : refuge </a:t>
            </a:r>
            <a:r>
              <a:rPr lang="fr-FR" sz="2000" dirty="0" err="1"/>
              <a:t>Llauset</a:t>
            </a:r>
            <a:endParaRPr lang="fr-FR" sz="2000" dirty="0"/>
          </a:p>
          <a:p>
            <a:r>
              <a:rPr lang="fr-FR" sz="2000" dirty="0"/>
              <a:t>Pour info : hébergements à </a:t>
            </a:r>
            <a:r>
              <a:rPr lang="fr-FR" sz="2000" dirty="0" err="1"/>
              <a:t>Salardu</a:t>
            </a:r>
            <a:r>
              <a:rPr lang="fr-FR" sz="2000" dirty="0"/>
              <a:t> / camping </a:t>
            </a:r>
            <a:r>
              <a:rPr lang="fr-FR" sz="2000" dirty="0" err="1"/>
              <a:t>Arties</a:t>
            </a:r>
            <a:r>
              <a:rPr lang="fr-FR" sz="2000" dirty="0"/>
              <a:t>…</a:t>
            </a:r>
            <a:endParaRPr lang="fr-FR" dirty="0"/>
          </a:p>
        </p:txBody>
      </p:sp>
      <p:pic>
        <p:nvPicPr>
          <p:cNvPr id="2052" name="Picture 4" descr="Esthan Obago de Colomèrs - Val d'Aran">
            <a:extLst>
              <a:ext uri="{FF2B5EF4-FFF2-40B4-BE49-F238E27FC236}">
                <a16:creationId xmlns:a16="http://schemas.microsoft.com/office/drawing/2014/main" id="{F93730DA-AC4A-4E3E-BE83-3AAE6A06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90" y="2341876"/>
            <a:ext cx="5620357" cy="4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BA47340-41DA-4EF9-A4F1-422FB1D72417}"/>
              </a:ext>
            </a:extLst>
          </p:cNvPr>
          <p:cNvSpPr txBox="1"/>
          <p:nvPr/>
        </p:nvSpPr>
        <p:spPr>
          <a:xfrm>
            <a:off x="6995604" y="2512381"/>
            <a:ext cx="352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Lac de </a:t>
            </a:r>
            <a:r>
              <a:rPr lang="fr-FR" b="1" dirty="0" err="1"/>
              <a:t>Colomers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FD253E-E162-4815-A829-25E9B328100F}"/>
              </a:ext>
            </a:extLst>
          </p:cNvPr>
          <p:cNvSpPr txBox="1"/>
          <p:nvPr/>
        </p:nvSpPr>
        <p:spPr>
          <a:xfrm>
            <a:off x="9701953" y="1670175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00309"/>
            <a:ext cx="8911687" cy="747712"/>
          </a:xfrm>
        </p:spPr>
        <p:txBody>
          <a:bodyPr/>
          <a:lstStyle/>
          <a:p>
            <a:r>
              <a:rPr lang="fr-FR" b="1" dirty="0"/>
              <a:t>Semaine 6 : Secteur ANETO Espagne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8FA82-0171-4901-8601-891B511A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075" y="975656"/>
            <a:ext cx="3992732" cy="112430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/>
              <a:t>Du 19 au 26 juillet 2025</a:t>
            </a:r>
          </a:p>
          <a:p>
            <a:pPr algn="ctr"/>
            <a:r>
              <a:rPr lang="fr-FR" sz="1200" b="1" dirty="0"/>
              <a:t>Regroupement : ARREAU (65240) </a:t>
            </a:r>
          </a:p>
          <a:p>
            <a:pPr algn="ctr"/>
            <a:r>
              <a:rPr lang="fr-FR" sz="1200" b="1" dirty="0"/>
              <a:t>Référent : PITCHOU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AFA24E-9FDE-42F0-867D-7A80071A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27817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C633E426-E139-4B95-BC5D-EF044A9062D1}"/>
              </a:ext>
            </a:extLst>
          </p:cNvPr>
          <p:cNvSpPr txBox="1">
            <a:spLocks/>
          </p:cNvSpPr>
          <p:nvPr/>
        </p:nvSpPr>
        <p:spPr>
          <a:xfrm>
            <a:off x="1534489" y="975655"/>
            <a:ext cx="4131525" cy="12776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ESAT Chanteclerc (SOUAL)</a:t>
            </a:r>
          </a:p>
          <a:p>
            <a:pPr lvl="1"/>
            <a:r>
              <a:rPr lang="fr-FR" b="1" dirty="0"/>
              <a:t>FH et SAVS (AUCH CONDOM FLEURANCE)</a:t>
            </a:r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C6A84CC6-0E27-49AA-B689-9D0CD5126D82}"/>
              </a:ext>
            </a:extLst>
          </p:cNvPr>
          <p:cNvSpPr txBox="1">
            <a:spLocks/>
          </p:cNvSpPr>
          <p:nvPr/>
        </p:nvSpPr>
        <p:spPr>
          <a:xfrm>
            <a:off x="656329" y="2341875"/>
            <a:ext cx="5211811" cy="4315815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 Point d’orgue : départ de la </a:t>
            </a:r>
            <a:r>
              <a:rPr lang="fr-FR" sz="2000" dirty="0" err="1"/>
              <a:t>Besousta</a:t>
            </a:r>
            <a:r>
              <a:rPr lang="fr-FR" sz="2000" dirty="0"/>
              <a:t>. Le trou du Toro (source de la Garonne) et le lac du col du Toro qui marque la séparation entre la Catalogne et l’Aragon</a:t>
            </a:r>
          </a:p>
          <a:p>
            <a:r>
              <a:rPr lang="fr-FR" sz="2000" dirty="0"/>
              <a:t>Nuit au refuge vers l’Aneto à la </a:t>
            </a:r>
            <a:r>
              <a:rPr lang="fr-FR" sz="2000" dirty="0" err="1"/>
              <a:t>Rencluse</a:t>
            </a:r>
            <a:r>
              <a:rPr lang="fr-FR" sz="2000" dirty="0"/>
              <a:t> au départ de </a:t>
            </a:r>
            <a:r>
              <a:rPr lang="fr-FR" sz="2000" dirty="0" err="1"/>
              <a:t>Besousta</a:t>
            </a:r>
            <a:r>
              <a:rPr lang="fr-FR" sz="2000" dirty="0"/>
              <a:t>.</a:t>
            </a:r>
          </a:p>
          <a:p>
            <a:r>
              <a:rPr lang="fr-FR" sz="2000" dirty="0"/>
              <a:t> Sentier des lacs de las </a:t>
            </a:r>
            <a:r>
              <a:rPr lang="fr-FR" sz="2000" dirty="0" err="1"/>
              <a:t>tres</a:t>
            </a:r>
            <a:r>
              <a:rPr lang="fr-FR" sz="2000" dirty="0"/>
              <a:t> Cascadas de </a:t>
            </a:r>
            <a:r>
              <a:rPr lang="fr-FR" sz="2000" dirty="0" err="1"/>
              <a:t>Ardonès</a:t>
            </a:r>
            <a:r>
              <a:rPr lang="fr-FR" sz="2000" dirty="0"/>
              <a:t> 300m de dénivelé</a:t>
            </a:r>
          </a:p>
          <a:p>
            <a:r>
              <a:rPr lang="fr-FR" sz="2000" dirty="0"/>
              <a:t> Port de Venasque et Pic du Sauvegarde (encadrement rapproché ++) Vue imprenable sur l’Aneto Départ de l’Hospital de Venasque</a:t>
            </a:r>
          </a:p>
          <a:p>
            <a:r>
              <a:rPr lang="fr-FR" sz="2000" dirty="0"/>
              <a:t>Vallée de </a:t>
            </a:r>
            <a:r>
              <a:rPr lang="fr-FR" sz="2000" dirty="0" err="1"/>
              <a:t>Remune</a:t>
            </a:r>
            <a:r>
              <a:rPr lang="fr-FR" sz="2000" dirty="0"/>
              <a:t> </a:t>
            </a:r>
            <a:r>
              <a:rPr lang="fr-FR" sz="2000" dirty="0" err="1"/>
              <a:t>Ibones</a:t>
            </a:r>
            <a:r>
              <a:rPr lang="fr-FR" sz="2000" dirty="0"/>
              <a:t> de </a:t>
            </a:r>
            <a:r>
              <a:rPr lang="fr-FR" sz="2000" dirty="0" err="1"/>
              <a:t>Remune</a:t>
            </a:r>
            <a:r>
              <a:rPr lang="fr-FR" sz="2000" dirty="0"/>
              <a:t> </a:t>
            </a:r>
            <a:r>
              <a:rPr lang="fr-FR" sz="2000" dirty="0" err="1"/>
              <a:t>desde</a:t>
            </a:r>
            <a:r>
              <a:rPr lang="fr-FR" sz="2000" dirty="0"/>
              <a:t> el </a:t>
            </a:r>
            <a:r>
              <a:rPr lang="fr-FR" sz="2000" dirty="0" err="1"/>
              <a:t>vado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Hospital de Venasque 520m dénivelé.</a:t>
            </a:r>
            <a:endParaRPr lang="fr-FR" dirty="0"/>
          </a:p>
        </p:txBody>
      </p:sp>
      <p:pic>
        <p:nvPicPr>
          <p:cNvPr id="3074" name="Picture 2" descr="Ruta de las tres cascadas, entre Cerler y Benasque - Santiagonoguero.es">
            <a:extLst>
              <a:ext uri="{FF2B5EF4-FFF2-40B4-BE49-F238E27FC236}">
                <a16:creationId xmlns:a16="http://schemas.microsoft.com/office/drawing/2014/main" id="{E4A6EDB2-66EF-4386-AC32-8EA909AA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41874"/>
            <a:ext cx="5754420" cy="43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D319BE-6856-4A2F-8BB1-EB0232C3A809}"/>
              </a:ext>
            </a:extLst>
          </p:cNvPr>
          <p:cNvSpPr txBox="1"/>
          <p:nvPr/>
        </p:nvSpPr>
        <p:spPr>
          <a:xfrm>
            <a:off x="6960093" y="2414726"/>
            <a:ext cx="3591750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trois cascades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135EAB-C1C8-4928-A457-79A2947A38CF}"/>
              </a:ext>
            </a:extLst>
          </p:cNvPr>
          <p:cNvSpPr txBox="1"/>
          <p:nvPr/>
        </p:nvSpPr>
        <p:spPr>
          <a:xfrm>
            <a:off x="9518363" y="1450361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392" y="272801"/>
            <a:ext cx="7847216" cy="747712"/>
          </a:xfrm>
        </p:spPr>
        <p:txBody>
          <a:bodyPr/>
          <a:lstStyle/>
          <a:p>
            <a:r>
              <a:rPr lang="fr-FR" b="1" dirty="0"/>
              <a:t>Semaine 7 : Secteur PEYRESOURDE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3915C1-C06B-4E64-B052-BB0BBCEF3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27817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5A759458-27D9-4E6C-AB94-EE988D312075}"/>
              </a:ext>
            </a:extLst>
          </p:cNvPr>
          <p:cNvSpPr txBox="1">
            <a:spLocks/>
          </p:cNvSpPr>
          <p:nvPr/>
        </p:nvSpPr>
        <p:spPr>
          <a:xfrm>
            <a:off x="1494064" y="851363"/>
            <a:ext cx="3967843" cy="134141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Domaine de </a:t>
            </a:r>
            <a:r>
              <a:rPr lang="fr-FR" b="1" dirty="0" err="1"/>
              <a:t>Boissor</a:t>
            </a:r>
            <a:r>
              <a:rPr lang="fr-FR" b="1" dirty="0"/>
              <a:t> (LUZECH)</a:t>
            </a:r>
          </a:p>
          <a:p>
            <a:pPr lvl="1"/>
            <a:r>
              <a:rPr lang="fr-FR" b="1" dirty="0"/>
              <a:t>Foyer Les Dolmens (MARTIEL) + marcheurs VILLEFRANCHE DE R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28F5607-9C3B-40FE-BE8D-BBFDC9C27DD3}"/>
              </a:ext>
            </a:extLst>
          </p:cNvPr>
          <p:cNvSpPr txBox="1">
            <a:spLocks/>
          </p:cNvSpPr>
          <p:nvPr/>
        </p:nvSpPr>
        <p:spPr>
          <a:xfrm>
            <a:off x="5808574" y="859354"/>
            <a:ext cx="4496784" cy="1333426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26 juillet au 2 août 2025</a:t>
            </a:r>
          </a:p>
          <a:p>
            <a:pPr algn="ctr"/>
            <a:r>
              <a:rPr lang="fr-FR" sz="1200" b="1" dirty="0"/>
              <a:t>Regroupement : BASE DE LOISIRS DE MONTREJEAU (31 110) </a:t>
            </a:r>
          </a:p>
          <a:p>
            <a:pPr algn="ctr"/>
            <a:r>
              <a:rPr lang="fr-FR" sz="1200" b="1" dirty="0"/>
              <a:t>Référents : Jean-Louis REDONNET &amp; Hubert DEDIEU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0A89D907-3E2A-482A-A38C-B00DBF23878C}"/>
              </a:ext>
            </a:extLst>
          </p:cNvPr>
          <p:cNvSpPr txBox="1">
            <a:spLocks/>
          </p:cNvSpPr>
          <p:nvPr/>
        </p:nvSpPr>
        <p:spPr>
          <a:xfrm>
            <a:off x="656329" y="2341875"/>
            <a:ext cx="5211811" cy="4315815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r>
              <a:rPr lang="fr-FR" sz="2000" dirty="0"/>
              <a:t>Soum de l’aigle (col du </a:t>
            </a:r>
            <a:r>
              <a:rPr lang="fr-FR" sz="2000" dirty="0" err="1"/>
              <a:t>louron</a:t>
            </a:r>
            <a:r>
              <a:rPr lang="fr-FR" sz="2000" dirty="0"/>
              <a:t>) par Cazaux-dessus</a:t>
            </a:r>
          </a:p>
          <a:p>
            <a:r>
              <a:rPr lang="fr-FR" sz="2000" dirty="0"/>
              <a:t> Lac de Sarrouilles par col </a:t>
            </a:r>
            <a:r>
              <a:rPr lang="fr-FR" sz="2000" dirty="0" err="1"/>
              <a:t>d’azet</a:t>
            </a:r>
            <a:endParaRPr lang="fr-FR" sz="2000" dirty="0"/>
          </a:p>
          <a:p>
            <a:r>
              <a:rPr lang="fr-FR" sz="2000" dirty="0"/>
              <a:t> Refuge de la soula par Pont de Prat</a:t>
            </a:r>
          </a:p>
          <a:p>
            <a:r>
              <a:rPr lang="fr-FR" sz="2000" dirty="0"/>
              <a:t>Lac de </a:t>
            </a:r>
            <a:r>
              <a:rPr lang="fr-FR" sz="2000" dirty="0" err="1"/>
              <a:t>Caillauas</a:t>
            </a:r>
            <a:r>
              <a:rPr lang="fr-FR" sz="2000" dirty="0"/>
              <a:t> par refuge Soula</a:t>
            </a:r>
          </a:p>
          <a:p>
            <a:r>
              <a:rPr lang="fr-FR" sz="2000" dirty="0"/>
              <a:t>Col d’</a:t>
            </a:r>
            <a:r>
              <a:rPr lang="fr-FR" sz="2000" dirty="0" err="1"/>
              <a:t>esquiery</a:t>
            </a:r>
            <a:r>
              <a:rPr lang="fr-FR" sz="2000" dirty="0"/>
              <a:t> par </a:t>
            </a:r>
            <a:r>
              <a:rPr lang="fr-FR" sz="2000" dirty="0" err="1"/>
              <a:t>Germ</a:t>
            </a:r>
            <a:r>
              <a:rPr lang="fr-FR" sz="2000" dirty="0"/>
              <a:t> (GR10) ou Pont de </a:t>
            </a:r>
            <a:r>
              <a:rPr lang="fr-FR" sz="2000" dirty="0" err="1"/>
              <a:t>chevre</a:t>
            </a:r>
            <a:r>
              <a:rPr lang="fr-FR" sz="2000" dirty="0"/>
              <a:t> (variante GR10) via cabane d’</a:t>
            </a:r>
            <a:r>
              <a:rPr lang="fr-FR" sz="2000" dirty="0" err="1"/>
              <a:t>Ourtiga</a:t>
            </a:r>
            <a:endParaRPr lang="fr-FR" b="1" dirty="0"/>
          </a:p>
        </p:txBody>
      </p:sp>
      <p:pic>
        <p:nvPicPr>
          <p:cNvPr id="4098" name="Picture 2" descr="Refuge la Soula - Camptocamp.org">
            <a:extLst>
              <a:ext uri="{FF2B5EF4-FFF2-40B4-BE49-F238E27FC236}">
                <a16:creationId xmlns:a16="http://schemas.microsoft.com/office/drawing/2014/main" id="{F478CBFB-13FF-49CE-A738-0EA7FBFB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55" y="2341875"/>
            <a:ext cx="5761834" cy="43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AE9B3BB-D8EB-4CC8-A603-7BEDDAF62AD4}"/>
              </a:ext>
            </a:extLst>
          </p:cNvPr>
          <p:cNvSpPr txBox="1"/>
          <p:nvPr/>
        </p:nvSpPr>
        <p:spPr>
          <a:xfrm>
            <a:off x="7090808" y="2766925"/>
            <a:ext cx="337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Refuge de la Soula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9FAD7E-2AD3-4891-86E7-4AC79DAE9085}"/>
              </a:ext>
            </a:extLst>
          </p:cNvPr>
          <p:cNvSpPr txBox="1"/>
          <p:nvPr/>
        </p:nvSpPr>
        <p:spPr>
          <a:xfrm>
            <a:off x="10001739" y="1880210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1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79" y="294373"/>
            <a:ext cx="8406509" cy="747712"/>
          </a:xfrm>
        </p:spPr>
        <p:txBody>
          <a:bodyPr/>
          <a:lstStyle/>
          <a:p>
            <a:r>
              <a:rPr lang="fr-FR" b="1" dirty="0"/>
              <a:t>Semaine 8 : Secteur BIELSA ARAGON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506A61-89F4-420E-8239-C387EE11E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71361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F3AFDBE0-0760-4245-A2D5-5282C8DB4681}"/>
              </a:ext>
            </a:extLst>
          </p:cNvPr>
          <p:cNvSpPr txBox="1">
            <a:spLocks/>
          </p:cNvSpPr>
          <p:nvPr/>
        </p:nvSpPr>
        <p:spPr>
          <a:xfrm>
            <a:off x="1314450" y="857950"/>
            <a:ext cx="4781550" cy="134371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ESAT L’Edelweiss (Bagnères de Luchon)</a:t>
            </a:r>
          </a:p>
          <a:p>
            <a:pPr lvl="1"/>
            <a:r>
              <a:rPr lang="fr-FR" b="1" dirty="0"/>
              <a:t>FH Arago (Saint-Laurent de la Salanque)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6E40C0B-0E70-4376-9521-754BB367BD8D}"/>
              </a:ext>
            </a:extLst>
          </p:cNvPr>
          <p:cNvSpPr txBox="1">
            <a:spLocks/>
          </p:cNvSpPr>
          <p:nvPr/>
        </p:nvSpPr>
        <p:spPr>
          <a:xfrm>
            <a:off x="6322718" y="1045786"/>
            <a:ext cx="4470328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2 au 9 août 2025</a:t>
            </a:r>
          </a:p>
          <a:p>
            <a:pPr algn="ctr"/>
            <a:r>
              <a:rPr lang="fr-FR" sz="1200" b="1" dirty="0"/>
              <a:t>Regroupement : BASE DE LOISIRS DE MONTREJEAU (31 110)</a:t>
            </a:r>
          </a:p>
          <a:p>
            <a:pPr algn="ctr"/>
            <a:r>
              <a:rPr lang="fr-FR" sz="1200" b="1" dirty="0"/>
              <a:t>Référents : Hubert DEDIEU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C40781B4-D92E-4703-8E55-6BAD82F0ACC1}"/>
              </a:ext>
            </a:extLst>
          </p:cNvPr>
          <p:cNvSpPr txBox="1">
            <a:spLocks/>
          </p:cNvSpPr>
          <p:nvPr/>
        </p:nvSpPr>
        <p:spPr>
          <a:xfrm>
            <a:off x="599179" y="2291470"/>
            <a:ext cx="5211811" cy="4456028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r>
              <a:rPr lang="fr-FR" sz="2000" dirty="0" err="1"/>
              <a:t>Collado</a:t>
            </a:r>
            <a:r>
              <a:rPr lang="fr-FR" sz="2000" dirty="0"/>
              <a:t> Raton (GR15) par </a:t>
            </a:r>
            <a:r>
              <a:rPr lang="fr-FR" sz="2000" dirty="0" err="1"/>
              <a:t>Escuain</a:t>
            </a:r>
            <a:r>
              <a:rPr lang="fr-FR" sz="2000" dirty="0"/>
              <a:t> (via </a:t>
            </a:r>
            <a:r>
              <a:rPr lang="fr-FR" sz="2000" dirty="0" err="1"/>
              <a:t>Escalona</a:t>
            </a:r>
            <a:r>
              <a:rPr lang="fr-FR" sz="2000" dirty="0"/>
              <a:t>, canyon d’</a:t>
            </a:r>
            <a:r>
              <a:rPr lang="fr-FR" sz="2000" dirty="0" err="1"/>
              <a:t>Anisclo</a:t>
            </a:r>
            <a:r>
              <a:rPr lang="fr-FR" sz="2000" dirty="0"/>
              <a:t>, </a:t>
            </a:r>
            <a:r>
              <a:rPr lang="fr-FR" sz="2000" dirty="0" err="1"/>
              <a:t>Puertolas</a:t>
            </a:r>
            <a:r>
              <a:rPr lang="fr-FR" sz="2000" dirty="0"/>
              <a:t> puis </a:t>
            </a:r>
            <a:r>
              <a:rPr lang="fr-FR" sz="2000" dirty="0" err="1"/>
              <a:t>Escuain</a:t>
            </a:r>
            <a:r>
              <a:rPr lang="fr-FR" sz="2000" dirty="0"/>
              <a:t>)</a:t>
            </a:r>
          </a:p>
          <a:p>
            <a:r>
              <a:rPr lang="fr-FR" sz="2000" dirty="0"/>
              <a:t>Pic du </a:t>
            </a:r>
            <a:r>
              <a:rPr lang="fr-FR" sz="2000" dirty="0" err="1"/>
              <a:t>Comodoto</a:t>
            </a:r>
            <a:r>
              <a:rPr lang="fr-FR" sz="2000" dirty="0"/>
              <a:t> par </a:t>
            </a:r>
            <a:r>
              <a:rPr lang="fr-FR" sz="2000" dirty="0" err="1"/>
              <a:t>Espierba</a:t>
            </a:r>
            <a:r>
              <a:rPr lang="fr-FR" sz="2000" dirty="0"/>
              <a:t> ou par Hermitage de </a:t>
            </a:r>
            <a:r>
              <a:rPr lang="fr-FR" sz="2000" dirty="0" err="1"/>
              <a:t>Pineta</a:t>
            </a:r>
            <a:r>
              <a:rPr lang="fr-FR" sz="2000" dirty="0"/>
              <a:t> (GR11) (valle de </a:t>
            </a:r>
            <a:r>
              <a:rPr lang="fr-FR" sz="2000" dirty="0" err="1"/>
              <a:t>Pineta</a:t>
            </a:r>
            <a:r>
              <a:rPr lang="fr-FR" sz="2000" dirty="0"/>
              <a:t>)</a:t>
            </a:r>
          </a:p>
          <a:p>
            <a:r>
              <a:rPr lang="fr-FR" sz="2000" dirty="0"/>
              <a:t>Lacs de la Munia par </a:t>
            </a:r>
            <a:r>
              <a:rPr lang="fr-FR" sz="2000" dirty="0" err="1"/>
              <a:t>Chisagues</a:t>
            </a:r>
            <a:r>
              <a:rPr lang="fr-FR" sz="2000" dirty="0"/>
              <a:t> (</a:t>
            </a:r>
            <a:r>
              <a:rPr lang="fr-FR" sz="2000" dirty="0" err="1"/>
              <a:t>Parzan</a:t>
            </a:r>
            <a:r>
              <a:rPr lang="fr-FR" sz="2000" dirty="0"/>
              <a:t>)</a:t>
            </a:r>
          </a:p>
          <a:p>
            <a:r>
              <a:rPr lang="fr-FR" sz="2000" dirty="0"/>
              <a:t>Pic </a:t>
            </a:r>
            <a:r>
              <a:rPr lang="fr-FR" sz="2000" dirty="0" err="1"/>
              <a:t>Mondoto</a:t>
            </a:r>
            <a:r>
              <a:rPr lang="fr-FR" sz="2000" dirty="0"/>
              <a:t> par </a:t>
            </a:r>
            <a:r>
              <a:rPr lang="fr-FR" sz="2000" dirty="0" err="1"/>
              <a:t>Nerin</a:t>
            </a:r>
            <a:r>
              <a:rPr lang="fr-FR" sz="2000" dirty="0"/>
              <a:t> (fin font du canyon d’</a:t>
            </a:r>
            <a:r>
              <a:rPr lang="fr-FR" sz="2000" dirty="0" err="1"/>
              <a:t>Anisclo</a:t>
            </a:r>
            <a:r>
              <a:rPr lang="fr-FR" sz="2000" dirty="0"/>
              <a:t>)</a:t>
            </a:r>
          </a:p>
          <a:p>
            <a:r>
              <a:rPr lang="fr-FR" sz="2000" dirty="0"/>
              <a:t>Punta </a:t>
            </a:r>
            <a:r>
              <a:rPr lang="fr-FR" sz="2000" dirty="0" err="1"/>
              <a:t>Lierga</a:t>
            </a:r>
            <a:r>
              <a:rPr lang="fr-FR" sz="2000" dirty="0"/>
              <a:t> depuis refuge Santa Isabel en prenant piste depuis </a:t>
            </a:r>
            <a:r>
              <a:rPr lang="fr-FR" sz="2000" dirty="0" err="1"/>
              <a:t>Saravillo</a:t>
            </a:r>
            <a:r>
              <a:rPr lang="fr-FR" sz="2000" dirty="0"/>
              <a:t> (val de </a:t>
            </a:r>
            <a:r>
              <a:rPr lang="fr-FR" sz="2000" dirty="0" err="1"/>
              <a:t>Ghistau</a:t>
            </a:r>
            <a:r>
              <a:rPr lang="fr-FR" sz="2000" dirty="0"/>
              <a:t>)</a:t>
            </a:r>
            <a:endParaRPr lang="fr-FR" b="1" dirty="0"/>
          </a:p>
        </p:txBody>
      </p:sp>
      <p:pic>
        <p:nvPicPr>
          <p:cNvPr id="5124" name="Picture 4" descr="Comodoto, traversée ouest-est, le 23.06.15 par francois">
            <a:extLst>
              <a:ext uri="{FF2B5EF4-FFF2-40B4-BE49-F238E27FC236}">
                <a16:creationId xmlns:a16="http://schemas.microsoft.com/office/drawing/2014/main" id="{9C390CC9-0320-421D-A1EE-3D23CFCC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0708"/>
            <a:ext cx="5705849" cy="37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9E8B1A2-D371-4B04-BDA5-4FBDCEFCF4F8}"/>
              </a:ext>
            </a:extLst>
          </p:cNvPr>
          <p:cNvSpPr txBox="1"/>
          <p:nvPr/>
        </p:nvSpPr>
        <p:spPr>
          <a:xfrm>
            <a:off x="8353887" y="2982897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Pic du </a:t>
            </a:r>
            <a:r>
              <a:rPr lang="fr-FR" b="1" dirty="0" err="1"/>
              <a:t>Comodoto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A4F221-2395-461E-8705-8FC14B02A49F}"/>
              </a:ext>
            </a:extLst>
          </p:cNvPr>
          <p:cNvSpPr txBox="1"/>
          <p:nvPr/>
        </p:nvSpPr>
        <p:spPr>
          <a:xfrm>
            <a:off x="9742714" y="2255122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5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59" y="206860"/>
            <a:ext cx="8911687" cy="747712"/>
          </a:xfrm>
        </p:spPr>
        <p:txBody>
          <a:bodyPr/>
          <a:lstStyle/>
          <a:p>
            <a:r>
              <a:rPr lang="fr-FR" b="1" dirty="0"/>
              <a:t>Semaine 9 : Secteur VIGNEMALE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D46E89-43A2-48AD-923A-3E116D530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27817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18E54AE-EB1B-4259-B553-6DBA5C757F3E}"/>
              </a:ext>
            </a:extLst>
          </p:cNvPr>
          <p:cNvSpPr txBox="1">
            <a:spLocks/>
          </p:cNvSpPr>
          <p:nvPr/>
        </p:nvSpPr>
        <p:spPr>
          <a:xfrm>
            <a:off x="1508280" y="891958"/>
            <a:ext cx="4169222" cy="131239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Esat Clermont Capelas (FONTENILLES)</a:t>
            </a:r>
          </a:p>
          <a:p>
            <a:pPr lvl="1"/>
            <a:r>
              <a:rPr lang="fr-FR" b="1" dirty="0"/>
              <a:t>FH La rose des vents (FOURQUES)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6B7BA06-F76D-4784-B3C4-0CBE425D831D}"/>
              </a:ext>
            </a:extLst>
          </p:cNvPr>
          <p:cNvSpPr txBox="1">
            <a:spLocks/>
          </p:cNvSpPr>
          <p:nvPr/>
        </p:nvSpPr>
        <p:spPr>
          <a:xfrm>
            <a:off x="6220845" y="954572"/>
            <a:ext cx="4169223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9 au 16 août 2025</a:t>
            </a:r>
          </a:p>
          <a:p>
            <a:pPr algn="ctr"/>
            <a:r>
              <a:rPr lang="fr-FR" sz="1200" b="1" dirty="0"/>
              <a:t>Regroupement : LAC DE SOUES (65430)</a:t>
            </a:r>
          </a:p>
          <a:p>
            <a:pPr algn="ctr"/>
            <a:r>
              <a:rPr lang="fr-FR" sz="1200" b="1" dirty="0"/>
              <a:t>Référent : Hubert DEDIEU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57D5B057-CDDD-4AF8-BA09-C9909689603F}"/>
              </a:ext>
            </a:extLst>
          </p:cNvPr>
          <p:cNvSpPr txBox="1">
            <a:spLocks/>
          </p:cNvSpPr>
          <p:nvPr/>
        </p:nvSpPr>
        <p:spPr>
          <a:xfrm>
            <a:off x="656329" y="2299608"/>
            <a:ext cx="5439671" cy="4708072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/>
              <a:t>Pène</a:t>
            </a:r>
            <a:r>
              <a:rPr lang="fr-FR" sz="1400" dirty="0"/>
              <a:t> de </a:t>
            </a:r>
            <a:r>
              <a:rPr lang="fr-FR" sz="1400" dirty="0" err="1"/>
              <a:t>Bassots</a:t>
            </a:r>
            <a:r>
              <a:rPr lang="fr-FR" sz="1400" dirty="0"/>
              <a:t> depuis Cauterets ou au-dessus (au N/E)</a:t>
            </a:r>
          </a:p>
          <a:p>
            <a:r>
              <a:rPr lang="fr-FR" sz="1400" dirty="0"/>
              <a:t>Lac d’Estom ou refuge Russel depuis la Fruitière</a:t>
            </a:r>
          </a:p>
          <a:p>
            <a:r>
              <a:rPr lang="fr-FR" sz="1400" dirty="0"/>
              <a:t>refuge </a:t>
            </a:r>
            <a:r>
              <a:rPr lang="fr-FR" sz="1400" dirty="0" err="1"/>
              <a:t>Marcadau</a:t>
            </a:r>
            <a:r>
              <a:rPr lang="fr-FR" sz="1400" dirty="0"/>
              <a:t> par pont d’Espagne</a:t>
            </a:r>
          </a:p>
          <a:p>
            <a:r>
              <a:rPr lang="fr-FR" sz="1400" dirty="0"/>
              <a:t>Port du </a:t>
            </a:r>
            <a:r>
              <a:rPr lang="fr-FR" sz="1400" dirty="0" err="1"/>
              <a:t>Marcadau</a:t>
            </a:r>
            <a:r>
              <a:rPr lang="fr-FR" sz="1400" dirty="0"/>
              <a:t> depuis refuge</a:t>
            </a:r>
          </a:p>
          <a:p>
            <a:r>
              <a:rPr lang="fr-FR" sz="1400" dirty="0"/>
              <a:t>lac </a:t>
            </a:r>
            <a:r>
              <a:rPr lang="fr-FR" sz="1400" dirty="0" err="1"/>
              <a:t>Nere</a:t>
            </a:r>
            <a:r>
              <a:rPr lang="fr-FR" sz="1400" dirty="0"/>
              <a:t>, lac de l’</a:t>
            </a:r>
            <a:r>
              <a:rPr lang="fr-FR" sz="1400" dirty="0" err="1"/>
              <a:t>Embarat</a:t>
            </a:r>
            <a:r>
              <a:rPr lang="fr-FR" sz="1400" dirty="0"/>
              <a:t>, pont des </a:t>
            </a:r>
            <a:r>
              <a:rPr lang="fr-FR" sz="1400" dirty="0" err="1"/>
              <a:t>Cayan</a:t>
            </a:r>
            <a:r>
              <a:rPr lang="fr-FR" sz="1400" dirty="0"/>
              <a:t> depuis refuge </a:t>
            </a:r>
            <a:r>
              <a:rPr lang="fr-FR" sz="1400" dirty="0" err="1"/>
              <a:t>Marcadau</a:t>
            </a:r>
            <a:r>
              <a:rPr lang="fr-FR" sz="1400" dirty="0"/>
              <a:t>                                                                                             OPTION : Si très bons marcheurs et si pas de neige....</a:t>
            </a:r>
          </a:p>
          <a:p>
            <a:r>
              <a:rPr lang="fr-FR" sz="1400" dirty="0"/>
              <a:t>Vignemale / Cauterets (Hubert) </a:t>
            </a:r>
          </a:p>
          <a:p>
            <a:r>
              <a:rPr lang="fr-FR" sz="1400" dirty="0"/>
              <a:t> -Refuge </a:t>
            </a:r>
            <a:r>
              <a:rPr lang="fr-FR" sz="1400" dirty="0" err="1"/>
              <a:t>Oulettes</a:t>
            </a:r>
            <a:r>
              <a:rPr lang="fr-FR" sz="1400" dirty="0"/>
              <a:t> de Gaube depuis Pont d'Espagne</a:t>
            </a:r>
          </a:p>
          <a:p>
            <a:r>
              <a:rPr lang="fr-FR" sz="1400" dirty="0"/>
              <a:t>- Col d'</a:t>
            </a:r>
            <a:r>
              <a:rPr lang="fr-FR" sz="1400" dirty="0" err="1"/>
              <a:t>Arraillé</a:t>
            </a:r>
            <a:r>
              <a:rPr lang="fr-FR" sz="1400" dirty="0"/>
              <a:t> depuis Refuge des </a:t>
            </a:r>
            <a:r>
              <a:rPr lang="fr-FR" sz="1400" dirty="0" err="1"/>
              <a:t>Oulettes</a:t>
            </a:r>
            <a:endParaRPr lang="fr-FR" sz="1400" dirty="0"/>
          </a:p>
          <a:p>
            <a:r>
              <a:rPr lang="fr-FR" sz="1400" dirty="0"/>
              <a:t>-Refuge Wallon ou </a:t>
            </a:r>
            <a:r>
              <a:rPr lang="fr-FR" sz="1400" dirty="0" err="1"/>
              <a:t>Marcadau</a:t>
            </a:r>
            <a:r>
              <a:rPr lang="fr-FR" sz="1400" dirty="0"/>
              <a:t> par Col des Mulets, Col d’</a:t>
            </a:r>
            <a:r>
              <a:rPr lang="fr-FR" sz="1400" dirty="0" err="1"/>
              <a:t>Arratille</a:t>
            </a:r>
            <a:endParaRPr lang="fr-FR" sz="1400" dirty="0"/>
          </a:p>
          <a:p>
            <a:r>
              <a:rPr lang="fr-FR" sz="1400" dirty="0"/>
              <a:t>-Refuge d’</a:t>
            </a:r>
            <a:r>
              <a:rPr lang="fr-FR" sz="1400" dirty="0" err="1"/>
              <a:t>Ilhéou</a:t>
            </a:r>
            <a:r>
              <a:rPr lang="fr-FR" sz="1400" dirty="0"/>
              <a:t> par lac du </a:t>
            </a:r>
            <a:r>
              <a:rPr lang="fr-FR" sz="1400" dirty="0" err="1"/>
              <a:t>Pourtet</a:t>
            </a:r>
            <a:r>
              <a:rPr lang="fr-FR" sz="1400" dirty="0"/>
              <a:t>, col de la </a:t>
            </a:r>
            <a:r>
              <a:rPr lang="fr-FR" sz="1400" dirty="0" err="1"/>
              <a:t>Haugade</a:t>
            </a:r>
            <a:endParaRPr lang="fr-FR" sz="1400" dirty="0"/>
          </a:p>
          <a:p>
            <a:r>
              <a:rPr lang="fr-FR" sz="1400" dirty="0"/>
              <a:t>- Cauterets depuis refuge d’</a:t>
            </a:r>
            <a:r>
              <a:rPr lang="fr-FR" sz="1400" dirty="0" err="1"/>
              <a:t>Ilhéou</a:t>
            </a:r>
            <a:endParaRPr lang="fr-FR" sz="1400" b="1" dirty="0"/>
          </a:p>
        </p:txBody>
      </p:sp>
      <p:pic>
        <p:nvPicPr>
          <p:cNvPr id="6146" name="Picture 2" descr="Vallée de Cauterets | Parc national des Pyrénées">
            <a:extLst>
              <a:ext uri="{FF2B5EF4-FFF2-40B4-BE49-F238E27FC236}">
                <a16:creationId xmlns:a16="http://schemas.microsoft.com/office/drawing/2014/main" id="{48D35A84-B3B0-4E0F-AD59-CC707081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6" y="2888165"/>
            <a:ext cx="5654744" cy="37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DFE3EDF-F2DA-40FA-A4FE-BD28F02E3249}"/>
              </a:ext>
            </a:extLst>
          </p:cNvPr>
          <p:cNvSpPr txBox="1"/>
          <p:nvPr/>
        </p:nvSpPr>
        <p:spPr>
          <a:xfrm>
            <a:off x="6569476" y="2263806"/>
            <a:ext cx="449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Refuge Du wallon </a:t>
            </a:r>
            <a:r>
              <a:rPr lang="fr-FR" b="1" dirty="0" err="1"/>
              <a:t>Mercadeau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A7F0E9-07D3-4582-91AF-EAAF66FC4FB3}"/>
              </a:ext>
            </a:extLst>
          </p:cNvPr>
          <p:cNvSpPr txBox="1"/>
          <p:nvPr/>
        </p:nvSpPr>
        <p:spPr>
          <a:xfrm>
            <a:off x="9954216" y="1790081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243" y="283687"/>
            <a:ext cx="8145503" cy="74771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Semaine 10 : Secteur JACA COLARADA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60C179-D60E-403C-90A6-AF00D333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38703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78682B0E-5A5F-47B5-9F5E-04677556867E}"/>
              </a:ext>
            </a:extLst>
          </p:cNvPr>
          <p:cNvSpPr txBox="1">
            <a:spLocks/>
          </p:cNvSpPr>
          <p:nvPr/>
        </p:nvSpPr>
        <p:spPr>
          <a:xfrm>
            <a:off x="1556875" y="891958"/>
            <a:ext cx="4361203" cy="130970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FH Les Terrasse de Cos &amp; FV La </a:t>
            </a:r>
            <a:r>
              <a:rPr lang="fr-FR" b="1" dirty="0" err="1"/>
              <a:t>Clare</a:t>
            </a:r>
            <a:r>
              <a:rPr lang="fr-FR" b="1" dirty="0"/>
              <a:t> (MONTAUBAN ET ALBIAS)</a:t>
            </a:r>
          </a:p>
          <a:p>
            <a:pPr lvl="1"/>
            <a:r>
              <a:rPr lang="fr-FR" b="1" dirty="0"/>
              <a:t>L’Essor </a:t>
            </a:r>
            <a:r>
              <a:rPr lang="fr-FR" b="1" dirty="0" err="1"/>
              <a:t>Ageris</a:t>
            </a:r>
            <a:r>
              <a:rPr lang="fr-FR" b="1" dirty="0"/>
              <a:t> (CASTELSARRASIN) 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4F81B6-7E3F-42EA-88A4-90CCC97C9B35}"/>
              </a:ext>
            </a:extLst>
          </p:cNvPr>
          <p:cNvSpPr txBox="1">
            <a:spLocks/>
          </p:cNvSpPr>
          <p:nvPr/>
        </p:nvSpPr>
        <p:spPr>
          <a:xfrm>
            <a:off x="6273923" y="891958"/>
            <a:ext cx="4169223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16 au 23 août 2025</a:t>
            </a:r>
          </a:p>
          <a:p>
            <a:pPr algn="ctr"/>
            <a:r>
              <a:rPr lang="fr-FR" sz="1200" b="1" dirty="0"/>
              <a:t>Regroupement : Lescun</a:t>
            </a:r>
          </a:p>
          <a:p>
            <a:pPr algn="ctr"/>
            <a:r>
              <a:rPr lang="fr-FR" sz="1200" b="1" dirty="0"/>
              <a:t>Référent : PITCHOU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95D523B2-3516-4BCE-8631-C9ED915A883C}"/>
              </a:ext>
            </a:extLst>
          </p:cNvPr>
          <p:cNvSpPr txBox="1">
            <a:spLocks/>
          </p:cNvSpPr>
          <p:nvPr/>
        </p:nvSpPr>
        <p:spPr>
          <a:xfrm>
            <a:off x="656330" y="2268405"/>
            <a:ext cx="5069768" cy="4554244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Camino de Santiago Francs, 260 m dénivelé</a:t>
            </a:r>
          </a:p>
          <a:p>
            <a:r>
              <a:rPr lang="fr-FR" sz="2000" dirty="0"/>
              <a:t> Pico de </a:t>
            </a:r>
            <a:r>
              <a:rPr lang="fr-FR" sz="2000" dirty="0" err="1"/>
              <a:t>Arguila</a:t>
            </a:r>
            <a:r>
              <a:rPr lang="fr-FR" sz="2000" dirty="0"/>
              <a:t> 620m dénivelé </a:t>
            </a:r>
          </a:p>
          <a:p>
            <a:r>
              <a:rPr lang="fr-FR" sz="2000" dirty="0"/>
              <a:t>Point d’orgue : </a:t>
            </a:r>
            <a:r>
              <a:rPr lang="fr-FR" sz="2000" dirty="0" err="1"/>
              <a:t>Funete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Buno</a:t>
            </a:r>
            <a:endParaRPr lang="fr-FR" sz="2000" dirty="0"/>
          </a:p>
          <a:p>
            <a:r>
              <a:rPr lang="fr-FR" sz="2000" dirty="0"/>
              <a:t>A voir : </a:t>
            </a:r>
            <a:r>
              <a:rPr lang="fr-FR" sz="2000" dirty="0" err="1"/>
              <a:t>Mallos</a:t>
            </a:r>
            <a:r>
              <a:rPr lang="fr-FR" sz="2000" dirty="0"/>
              <a:t> de </a:t>
            </a:r>
            <a:r>
              <a:rPr lang="fr-FR" sz="2000" dirty="0" err="1"/>
              <a:t>riglos</a:t>
            </a:r>
            <a:r>
              <a:rPr lang="fr-FR" sz="2000" dirty="0"/>
              <a:t> (44kms de </a:t>
            </a:r>
            <a:r>
              <a:rPr lang="fr-FR" sz="2000" dirty="0" err="1"/>
              <a:t>Canfranc</a:t>
            </a:r>
            <a:r>
              <a:rPr lang="fr-FR" sz="2000" dirty="0"/>
              <a:t>, randonnée)</a:t>
            </a:r>
          </a:p>
          <a:p>
            <a:r>
              <a:rPr lang="fr-FR" sz="2000" dirty="0" err="1"/>
              <a:t>Collada</a:t>
            </a:r>
            <a:r>
              <a:rPr lang="fr-FR" sz="2000" dirty="0"/>
              <a:t> de </a:t>
            </a:r>
            <a:r>
              <a:rPr lang="fr-FR" sz="2000" dirty="0" err="1"/>
              <a:t>Estiviellas</a:t>
            </a:r>
            <a:endParaRPr lang="fr-FR" sz="2000" dirty="0"/>
          </a:p>
          <a:p>
            <a:r>
              <a:rPr lang="fr-FR" sz="2000" dirty="0" err="1"/>
              <a:t>Wundershönen</a:t>
            </a:r>
            <a:r>
              <a:rPr lang="fr-FR" sz="2000" dirty="0"/>
              <a:t> </a:t>
            </a:r>
            <a:r>
              <a:rPr lang="fr-FR" sz="2000" dirty="0" err="1"/>
              <a:t>Ausblick</a:t>
            </a:r>
            <a:r>
              <a:rPr lang="fr-FR" sz="2000" dirty="0"/>
              <a:t> (boucle départ de </a:t>
            </a:r>
            <a:r>
              <a:rPr lang="fr-FR" sz="2000" dirty="0" err="1"/>
              <a:t>Candanchù</a:t>
            </a:r>
            <a:r>
              <a:rPr lang="fr-FR" sz="2000" dirty="0"/>
              <a:t>, 1100 m dénivelé, bonne condition physique) possibilité de bivouac par beau temps</a:t>
            </a:r>
            <a:endParaRPr lang="fr-FR" sz="2000" b="1" dirty="0"/>
          </a:p>
        </p:txBody>
      </p:sp>
      <p:pic>
        <p:nvPicPr>
          <p:cNvPr id="7170" name="Picture 2" descr="Wikiloc | Ruta Canfranc Estacion -collado estiviellas">
            <a:extLst>
              <a:ext uri="{FF2B5EF4-FFF2-40B4-BE49-F238E27FC236}">
                <a16:creationId xmlns:a16="http://schemas.microsoft.com/office/drawing/2014/main" id="{27BB70C0-D597-4EE4-9970-10A36B99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6" y="2201663"/>
            <a:ext cx="6054561" cy="4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B9A159-74AF-4AC5-9B06-5A75D948CFC8}"/>
              </a:ext>
            </a:extLst>
          </p:cNvPr>
          <p:cNvSpPr txBox="1"/>
          <p:nvPr/>
        </p:nvSpPr>
        <p:spPr>
          <a:xfrm>
            <a:off x="6312023" y="5964638"/>
            <a:ext cx="522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chemeClr val="bg1"/>
                </a:solidFill>
              </a:rPr>
              <a:t>Canfranc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Estacion</a:t>
            </a:r>
            <a:r>
              <a:rPr lang="fr-FR" sz="2000" b="1" dirty="0">
                <a:solidFill>
                  <a:schemeClr val="bg1"/>
                </a:solidFill>
              </a:rPr>
              <a:t> -</a:t>
            </a:r>
            <a:r>
              <a:rPr lang="fr-FR" sz="2000" b="1" dirty="0" err="1">
                <a:solidFill>
                  <a:schemeClr val="bg1"/>
                </a:solidFill>
              </a:rPr>
              <a:t>collado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estiviellas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3A43B2-4AFD-48DC-89B6-6AFF12091CC7}"/>
              </a:ext>
            </a:extLst>
          </p:cNvPr>
          <p:cNvSpPr txBox="1"/>
          <p:nvPr/>
        </p:nvSpPr>
        <p:spPr>
          <a:xfrm>
            <a:off x="9518363" y="1385698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26" y="281260"/>
            <a:ext cx="8911687" cy="74771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Semaine 11 : </a:t>
            </a:r>
            <a:r>
              <a:rPr lang="fr-FR" sz="2400" b="1" dirty="0"/>
              <a:t>Secteur AIGUILLE D'ANSABERE GAVE D'ASPE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FA907B-015A-475F-B3BE-850EEDC4E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973533" y="65674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472893DC-2933-4917-AC20-F436FAD4168F}"/>
              </a:ext>
            </a:extLst>
          </p:cNvPr>
          <p:cNvSpPr txBox="1">
            <a:spLocks/>
          </p:cNvSpPr>
          <p:nvPr/>
        </p:nvSpPr>
        <p:spPr>
          <a:xfrm>
            <a:off x="1664884" y="891958"/>
            <a:ext cx="3741617" cy="11558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FH </a:t>
            </a:r>
            <a:r>
              <a:rPr lang="fr-FR" b="1" dirty="0" err="1"/>
              <a:t>Claravallis</a:t>
            </a:r>
            <a:r>
              <a:rPr lang="fr-FR" b="1" dirty="0"/>
              <a:t> (CLAIRVAUX)</a:t>
            </a:r>
          </a:p>
          <a:p>
            <a:pPr lvl="1"/>
            <a:r>
              <a:rPr lang="fr-FR" b="1" dirty="0"/>
              <a:t>Visa cité  (PAMIERS)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F2E951D-DE2C-40BA-8B34-AAC82E9080F8}"/>
              </a:ext>
            </a:extLst>
          </p:cNvPr>
          <p:cNvSpPr txBox="1">
            <a:spLocks/>
          </p:cNvSpPr>
          <p:nvPr/>
        </p:nvSpPr>
        <p:spPr>
          <a:xfrm>
            <a:off x="6096000" y="887151"/>
            <a:ext cx="4444163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23 au 30 août 2025</a:t>
            </a:r>
          </a:p>
          <a:p>
            <a:pPr algn="ctr"/>
            <a:r>
              <a:rPr lang="fr-FR" sz="1200" b="1" dirty="0"/>
              <a:t>Regroupement : village près d’Oloron </a:t>
            </a:r>
          </a:p>
          <a:p>
            <a:pPr algn="ctr"/>
            <a:r>
              <a:rPr lang="fr-FR" sz="1200" b="1" dirty="0"/>
              <a:t>Référent : PITCHOU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1341BFCC-569D-4BBB-B01E-2398E0FB950C}"/>
              </a:ext>
            </a:extLst>
          </p:cNvPr>
          <p:cNvSpPr txBox="1">
            <a:spLocks/>
          </p:cNvSpPr>
          <p:nvPr/>
        </p:nvSpPr>
        <p:spPr>
          <a:xfrm>
            <a:off x="656330" y="2201663"/>
            <a:ext cx="5069768" cy="4554244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Point d’orgue : Lac d’</a:t>
            </a:r>
            <a:r>
              <a:rPr lang="fr-FR" sz="2000" dirty="0" err="1"/>
              <a:t>estaens</a:t>
            </a:r>
            <a:r>
              <a:rPr lang="fr-FR" sz="2000" dirty="0"/>
              <a:t> (lac espagnol) s’échappant vers la France. Randonnée au départ du parking de </a:t>
            </a:r>
            <a:r>
              <a:rPr lang="fr-FR" sz="2000" dirty="0" err="1"/>
              <a:t>Sansanet</a:t>
            </a:r>
            <a:r>
              <a:rPr lang="fr-FR" sz="2000" dirty="0"/>
              <a:t> </a:t>
            </a:r>
          </a:p>
          <a:p>
            <a:r>
              <a:rPr lang="fr-FR" sz="2000" dirty="0"/>
              <a:t>Le chemin de la mature en boucle depuis le parking de </a:t>
            </a:r>
            <a:r>
              <a:rPr lang="fr-FR" sz="2000" dirty="0" err="1"/>
              <a:t>Poset</a:t>
            </a:r>
            <a:r>
              <a:rPr lang="fr-FR" sz="2000" dirty="0"/>
              <a:t> du </a:t>
            </a:r>
            <a:r>
              <a:rPr lang="fr-FR" sz="2000" dirty="0" err="1"/>
              <a:t>Cebers</a:t>
            </a:r>
            <a:endParaRPr lang="fr-FR" sz="2000" dirty="0"/>
          </a:p>
          <a:p>
            <a:r>
              <a:rPr lang="fr-FR" sz="2000" dirty="0"/>
              <a:t>Arlet par le pont d’Urdos et la vallée de </a:t>
            </a:r>
            <a:r>
              <a:rPr lang="fr-FR" sz="2000" dirty="0" err="1"/>
              <a:t>Baralet</a:t>
            </a:r>
            <a:r>
              <a:rPr lang="fr-FR" sz="2000" dirty="0"/>
              <a:t>.  Possibilité de refuge d’Arlet</a:t>
            </a:r>
          </a:p>
          <a:p>
            <a:r>
              <a:rPr lang="fr-FR" sz="2000" dirty="0"/>
              <a:t>Les cabanes d’</a:t>
            </a:r>
            <a:r>
              <a:rPr lang="fr-FR" sz="2000" dirty="0" err="1"/>
              <a:t>Ansabère</a:t>
            </a:r>
            <a:r>
              <a:rPr lang="fr-FR" sz="2000" dirty="0"/>
              <a:t> (1565) et possibilité du Pic d’</a:t>
            </a:r>
            <a:r>
              <a:rPr lang="fr-FR" sz="2000" dirty="0" err="1"/>
              <a:t>Ansabère</a:t>
            </a:r>
            <a:r>
              <a:rPr lang="fr-FR" sz="2000" dirty="0"/>
              <a:t> par le pont </a:t>
            </a:r>
            <a:r>
              <a:rPr lang="fr-FR" sz="2000" dirty="0" err="1"/>
              <a:t>Lamary</a:t>
            </a:r>
            <a:endParaRPr lang="fr-FR" sz="2000" dirty="0"/>
          </a:p>
          <a:p>
            <a:r>
              <a:rPr lang="fr-FR" sz="2000" dirty="0"/>
              <a:t>Les </a:t>
            </a:r>
            <a:r>
              <a:rPr lang="fr-FR" sz="2000" dirty="0" err="1"/>
              <a:t>Cayolars</a:t>
            </a:r>
            <a:r>
              <a:rPr lang="fr-FR" sz="2000" dirty="0"/>
              <a:t> d’</a:t>
            </a:r>
            <a:r>
              <a:rPr lang="fr-FR" sz="2000" dirty="0" err="1"/>
              <a:t>Anaye</a:t>
            </a:r>
            <a:r>
              <a:rPr lang="fr-FR" sz="2000" dirty="0"/>
              <a:t> (151m) puis la source de Marmiton (1848) départ du Pla de </a:t>
            </a:r>
            <a:r>
              <a:rPr lang="fr-FR" sz="2000" dirty="0" err="1"/>
              <a:t>Sanchèse</a:t>
            </a:r>
            <a:r>
              <a:rPr lang="fr-FR" sz="2000" dirty="0"/>
              <a:t>.</a:t>
            </a:r>
            <a:endParaRPr lang="fr-FR" sz="2000" b="1" dirty="0"/>
          </a:p>
        </p:txBody>
      </p:sp>
      <p:pic>
        <p:nvPicPr>
          <p:cNvPr id="8194" name="Picture 2" descr="randonnée pic d'Ansabère">
            <a:extLst>
              <a:ext uri="{FF2B5EF4-FFF2-40B4-BE49-F238E27FC236}">
                <a16:creationId xmlns:a16="http://schemas.microsoft.com/office/drawing/2014/main" id="{70B0F0DE-92BD-445D-9210-B854AD64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99" y="2658531"/>
            <a:ext cx="6110067" cy="40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92AA7D6-24C5-445B-9CDD-DF792EB6718E}"/>
              </a:ext>
            </a:extLst>
          </p:cNvPr>
          <p:cNvSpPr txBox="1"/>
          <p:nvPr/>
        </p:nvSpPr>
        <p:spPr>
          <a:xfrm>
            <a:off x="6178858" y="2201663"/>
            <a:ext cx="5356812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cabanes et le pic d’</a:t>
            </a:r>
            <a:r>
              <a:rPr lang="fr-FR" b="1" dirty="0" err="1"/>
              <a:t>Ansabères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245D18-60A9-4067-B155-05AD439AFF0B}"/>
              </a:ext>
            </a:extLst>
          </p:cNvPr>
          <p:cNvSpPr txBox="1"/>
          <p:nvPr/>
        </p:nvSpPr>
        <p:spPr>
          <a:xfrm>
            <a:off x="10076401" y="1779847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0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545" y="272801"/>
            <a:ext cx="8911687" cy="74771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Semaine 12 : Secteur SOURCE DE LA NIVE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AECF35-91D4-44B7-A960-578F5B93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902512" y="127817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75B047-8EE1-464C-BFE0-E59DF635D11D}"/>
              </a:ext>
            </a:extLst>
          </p:cNvPr>
          <p:cNvSpPr txBox="1">
            <a:spLocks/>
          </p:cNvSpPr>
          <p:nvPr/>
        </p:nvSpPr>
        <p:spPr>
          <a:xfrm>
            <a:off x="1445079" y="891957"/>
            <a:ext cx="4281019" cy="130970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L’Essor (MEZIN)</a:t>
            </a:r>
          </a:p>
          <a:p>
            <a:pPr lvl="1"/>
            <a:r>
              <a:rPr lang="fr-FR" b="1" dirty="0"/>
              <a:t>EANM Résidence Mosaïque (CAPDENAC)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940A219-C68C-40FC-878D-77A2E18E73B1}"/>
              </a:ext>
            </a:extLst>
          </p:cNvPr>
          <p:cNvSpPr txBox="1">
            <a:spLocks/>
          </p:cNvSpPr>
          <p:nvPr/>
        </p:nvSpPr>
        <p:spPr>
          <a:xfrm>
            <a:off x="6096000" y="891956"/>
            <a:ext cx="5035954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30 août au 6 septembre 2025</a:t>
            </a:r>
          </a:p>
          <a:p>
            <a:pPr algn="ctr"/>
            <a:r>
              <a:rPr lang="fr-FR" sz="1200" b="1" dirty="0"/>
              <a:t>Regroupement : BIDARRAY OU COMBO LES BAINS</a:t>
            </a:r>
          </a:p>
          <a:p>
            <a:pPr algn="ctr"/>
            <a:r>
              <a:rPr lang="fr-FR" sz="1200" b="1" dirty="0"/>
              <a:t>Référent : Maryline DUFFAUT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9DE942A9-19E8-4E27-8AF7-672C0DBD53E0}"/>
              </a:ext>
            </a:extLst>
          </p:cNvPr>
          <p:cNvSpPr txBox="1">
            <a:spLocks/>
          </p:cNvSpPr>
          <p:nvPr/>
        </p:nvSpPr>
        <p:spPr>
          <a:xfrm>
            <a:off x="656330" y="2303756"/>
            <a:ext cx="5069768" cy="4554244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Balade Rando de l’eau : Source de la Nive (2,8 kms AR D+90m 0h55 AR. Depuis BEHEROBIE via ST Jean pied de port (rando balisée PR)</a:t>
            </a:r>
          </a:p>
          <a:p>
            <a:r>
              <a:rPr lang="fr-FR" sz="2000" dirty="0"/>
              <a:t>URKULU- BENTARTE- LEIZAR ATHEKA : (5, kms) Départ et arrivée col d’</a:t>
            </a:r>
            <a:r>
              <a:rPr lang="fr-FR" sz="2000" dirty="0" err="1"/>
              <a:t>Arnostéguy</a:t>
            </a:r>
            <a:r>
              <a:rPr lang="fr-FR" sz="2000" dirty="0"/>
              <a:t> D+ et -380m 2h45</a:t>
            </a:r>
          </a:p>
          <a:p>
            <a:r>
              <a:rPr lang="fr-FR" sz="2000" dirty="0"/>
              <a:t>TOUR DU LAC D’IRATY : (9,80 kms, 3h00, D+50m, D- 60m) Départ du parking du barrage</a:t>
            </a:r>
          </a:p>
          <a:p>
            <a:r>
              <a:rPr lang="fr-FR" sz="2000" dirty="0"/>
              <a:t>LE ZARKINDEGI en boucle depuis les Aldudes : (10 kms, 4h30, D+585m, D-585 m) Départ de l’église notre dame les </a:t>
            </a:r>
            <a:r>
              <a:rPr lang="fr-FR" sz="2000" dirty="0" err="1"/>
              <a:t>aldudes</a:t>
            </a:r>
            <a:r>
              <a:rPr lang="fr-FR" sz="2000" dirty="0"/>
              <a:t> (sommet du </a:t>
            </a:r>
            <a:r>
              <a:rPr lang="fr-FR" sz="2000" dirty="0" err="1"/>
              <a:t>Zarkindegi</a:t>
            </a:r>
            <a:r>
              <a:rPr lang="fr-FR" sz="2000" dirty="0"/>
              <a:t> 852m)</a:t>
            </a:r>
            <a:endParaRPr lang="fr-FR" sz="2000" b="1" dirty="0"/>
          </a:p>
        </p:txBody>
      </p:sp>
      <p:pic>
        <p:nvPicPr>
          <p:cNvPr id="9218" name="Picture 2" descr="Wikiloc | Percorso Urkulu, Bentarte gaina eta Leizar-Atheka mendiak, Azpegi  gainatik 20 07 29">
            <a:extLst>
              <a:ext uri="{FF2B5EF4-FFF2-40B4-BE49-F238E27FC236}">
                <a16:creationId xmlns:a16="http://schemas.microsoft.com/office/drawing/2014/main" id="{8D203597-DFCB-41FF-BE01-6F424659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24" y="2201663"/>
            <a:ext cx="6045808" cy="45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AFCADA-8DA5-48CB-A8AC-1B9EFE13B8A8}"/>
              </a:ext>
            </a:extLst>
          </p:cNvPr>
          <p:cNvSpPr txBox="1"/>
          <p:nvPr/>
        </p:nvSpPr>
        <p:spPr>
          <a:xfrm>
            <a:off x="9665448" y="2032805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545" y="272801"/>
            <a:ext cx="8911687" cy="74771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Semaine 13 : Secteur LA RHUNE BIDASSOA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AECF35-91D4-44B7-A960-578F5B93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10088943" y="127817"/>
            <a:ext cx="1968433" cy="892696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75B047-8EE1-464C-BFE0-E59DF635D11D}"/>
              </a:ext>
            </a:extLst>
          </p:cNvPr>
          <p:cNvSpPr txBox="1">
            <a:spLocks/>
          </p:cNvSpPr>
          <p:nvPr/>
        </p:nvSpPr>
        <p:spPr>
          <a:xfrm>
            <a:off x="1436603" y="891957"/>
            <a:ext cx="4261757" cy="163897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FDV La Montjoie (TARBES/OURSEBELILLE)</a:t>
            </a:r>
          </a:p>
          <a:p>
            <a:pPr lvl="1"/>
            <a:r>
              <a:rPr lang="fr-FR" b="1" dirty="0"/>
              <a:t>FAS Les </a:t>
            </a:r>
            <a:r>
              <a:rPr lang="fr-FR" b="1" dirty="0" err="1"/>
              <a:t>Cazalières</a:t>
            </a:r>
            <a:r>
              <a:rPr lang="fr-FR" b="1" dirty="0"/>
              <a:t> (CALMONT)</a:t>
            </a:r>
            <a:endParaRPr lang="fr-FR" dirty="0"/>
          </a:p>
          <a:p>
            <a:pPr lvl="1"/>
            <a:r>
              <a:rPr lang="fr-FR" b="1" dirty="0"/>
              <a:t>+ VTT et équitation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940A219-C68C-40FC-878D-77A2E18E73B1}"/>
              </a:ext>
            </a:extLst>
          </p:cNvPr>
          <p:cNvSpPr txBox="1">
            <a:spLocks/>
          </p:cNvSpPr>
          <p:nvPr/>
        </p:nvSpPr>
        <p:spPr>
          <a:xfrm>
            <a:off x="6037205" y="1020513"/>
            <a:ext cx="5035954" cy="1155877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Du 6 au 13 septembre 2025</a:t>
            </a:r>
          </a:p>
          <a:p>
            <a:pPr algn="ctr"/>
            <a:r>
              <a:rPr lang="fr-FR" sz="1200" b="1" dirty="0"/>
              <a:t>Regroupement : </a:t>
            </a:r>
            <a:r>
              <a:rPr lang="fr-FR" sz="1200" b="1" dirty="0">
                <a:solidFill>
                  <a:srgbClr val="FF0000"/>
                </a:solidFill>
              </a:rPr>
              <a:t>Biarritz à définir</a:t>
            </a:r>
          </a:p>
          <a:p>
            <a:pPr algn="ctr"/>
            <a:r>
              <a:rPr lang="fr-FR" sz="1200" b="1" dirty="0"/>
              <a:t>Référent : Maryline DUFFAUT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9DE942A9-19E8-4E27-8AF7-672C0DBD53E0}"/>
              </a:ext>
            </a:extLst>
          </p:cNvPr>
          <p:cNvSpPr txBox="1">
            <a:spLocks/>
          </p:cNvSpPr>
          <p:nvPr/>
        </p:nvSpPr>
        <p:spPr>
          <a:xfrm>
            <a:off x="521466" y="2615649"/>
            <a:ext cx="5069768" cy="4256436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Rando de l’eau Le BARRAGE D’IBARDIN : (6,8 kms, 2h30, D+235m, D-238m)</a:t>
            </a:r>
          </a:p>
          <a:p>
            <a:r>
              <a:rPr lang="fr-FR" sz="2000" dirty="0"/>
              <a:t>LA RHUNE départ et retour Ascain parking (12,5 kms, 5h40, D+762m, D-761m</a:t>
            </a:r>
          </a:p>
          <a:p>
            <a:r>
              <a:rPr lang="fr-FR" sz="2000" dirty="0"/>
              <a:t>MANTTALE et la REDOUTE de la BAIONNETTE Départ et retour de la venta Elizalde (6,85kms, 3h00, D+ 319, D- 311m) </a:t>
            </a:r>
          </a:p>
          <a:p>
            <a:r>
              <a:rPr lang="fr-FR" sz="2000" dirty="0"/>
              <a:t>CRETES et/ou PIC D’IPARLA (12 kms, 4h00, D+850m, D- 850m)</a:t>
            </a:r>
          </a:p>
          <a:p>
            <a:r>
              <a:rPr lang="fr-FR" sz="2000" dirty="0"/>
              <a:t>Le sommet d'IBATELLI depuis BEXINENEKO BORDA (5,30 km, 2h50 </a:t>
            </a:r>
          </a:p>
          <a:p>
            <a:r>
              <a:rPr lang="fr-FR" sz="2000" dirty="0"/>
              <a:t>D+ 472 m, D-472m</a:t>
            </a:r>
            <a:endParaRPr lang="fr-FR" sz="20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3021A2-F6B0-45FF-8A5D-50417594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91" y="2827048"/>
            <a:ext cx="5421718" cy="30361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3C9489-3127-4A45-852F-72AEE1735B4A}"/>
              </a:ext>
            </a:extLst>
          </p:cNvPr>
          <p:cNvSpPr txBox="1"/>
          <p:nvPr/>
        </p:nvSpPr>
        <p:spPr>
          <a:xfrm>
            <a:off x="9738501" y="2292334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43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yrhando.fr/pyrhando/wp-content/uploads/2018/11/14199498_1114692025290843_4810903779167024035_n.jpg">
            <a:extLst>
              <a:ext uri="{FF2B5EF4-FFF2-40B4-BE49-F238E27FC236}">
                <a16:creationId xmlns:a16="http://schemas.microsoft.com/office/drawing/2014/main" id="{C08430BB-7FB7-449A-AABF-90DC2DC7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2766895"/>
            <a:ext cx="4502920" cy="3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811438-F279-4EB5-B13E-C1186DBE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60" y="1522408"/>
            <a:ext cx="4743634" cy="14825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Fête d’arrivée : </a:t>
            </a:r>
            <a:br>
              <a:rPr lang="fr-FR" sz="2800" b="1" dirty="0"/>
            </a:br>
            <a:r>
              <a:rPr lang="fr-FR" sz="2800" b="1" dirty="0"/>
              <a:t>samedi 13 septembre 2025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0E58E6-D531-4A7F-A853-2B4B525C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8260" y="6203245"/>
            <a:ext cx="8108270" cy="296764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Village club Cap Océan à Seignosse!!!</a:t>
            </a:r>
          </a:p>
        </p:txBody>
      </p:sp>
      <p:pic>
        <p:nvPicPr>
          <p:cNvPr id="1026" name="Picture 2" descr="Images de Randonneurs – Téléchargement gratuit sur Freepik">
            <a:extLst>
              <a:ext uri="{FF2B5EF4-FFF2-40B4-BE49-F238E27FC236}">
                <a16:creationId xmlns:a16="http://schemas.microsoft.com/office/drawing/2014/main" id="{DB98C007-106F-4DDB-AD99-C99B3263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6" y="295468"/>
            <a:ext cx="1617123" cy="9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775E29-EA83-4156-9B96-1468315F1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08" b="17529"/>
          <a:stretch/>
        </p:blipFill>
        <p:spPr>
          <a:xfrm>
            <a:off x="9742714" y="73387"/>
            <a:ext cx="1968433" cy="8926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D02A03-3283-4542-80A9-ECF66F0E41DB}"/>
              </a:ext>
            </a:extLst>
          </p:cNvPr>
          <p:cNvSpPr txBox="1"/>
          <p:nvPr/>
        </p:nvSpPr>
        <p:spPr>
          <a:xfrm>
            <a:off x="2902998" y="435006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« qu'</a:t>
            </a:r>
            <a:r>
              <a:rPr lang="fr-FR" sz="2800" b="1" dirty="0" err="1"/>
              <a:t>èm</a:t>
            </a:r>
            <a:r>
              <a:rPr lang="fr-FR" sz="2800" b="1" dirty="0"/>
              <a:t> fin </a:t>
            </a:r>
            <a:r>
              <a:rPr lang="fr-FR" sz="2800" b="1" dirty="0" err="1"/>
              <a:t>finau</a:t>
            </a:r>
            <a:r>
              <a:rPr lang="fr-FR" sz="2800" b="1" dirty="0"/>
              <a:t> </a:t>
            </a:r>
            <a:r>
              <a:rPr lang="fr-FR" sz="2800" b="1" dirty="0" err="1"/>
              <a:t>arribats</a:t>
            </a:r>
            <a:r>
              <a:rPr lang="fr-FR" sz="2800" b="1" dirty="0"/>
              <a:t> !!! » </a:t>
            </a:r>
          </a:p>
          <a:p>
            <a:pPr algn="ctr"/>
            <a:r>
              <a:rPr lang="fr-FR" sz="1600" b="1" dirty="0"/>
              <a:t>« nous sommes enfin arrivés !!!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F03B36-AEC2-4DEE-82DD-1ADC3DA40286}"/>
              </a:ext>
            </a:extLst>
          </p:cNvPr>
          <p:cNvSpPr txBox="1"/>
          <p:nvPr/>
        </p:nvSpPr>
        <p:spPr>
          <a:xfrm>
            <a:off x="9702553" y="1204447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3A2A33-596E-44F6-AEAB-4377DF366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002" y="2651214"/>
            <a:ext cx="5239306" cy="3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F7DEF4-0873-486D-BD58-44E93EC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5101904" y="272400"/>
            <a:ext cx="2179740" cy="9885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05AB0F-B6AD-4509-91B4-09A666BCCFDB}"/>
              </a:ext>
            </a:extLst>
          </p:cNvPr>
          <p:cNvSpPr txBox="1"/>
          <p:nvPr/>
        </p:nvSpPr>
        <p:spPr>
          <a:xfrm>
            <a:off x="1031846" y="1458288"/>
            <a:ext cx="108385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Les quelques mots de Robert DONAZZON sur l’histoire de </a:t>
            </a:r>
            <a:r>
              <a:rPr lang="fr-FR" sz="1600" b="1" dirty="0" err="1"/>
              <a:t>PyrHando</a:t>
            </a:r>
            <a:r>
              <a:rPr lang="fr-FR" sz="1600" b="1" dirty="0"/>
              <a:t> et la symbolique des gourdes d’eau…</a:t>
            </a:r>
          </a:p>
          <a:p>
            <a:endParaRPr lang="fr-FR" sz="1600" b="1" dirty="0"/>
          </a:p>
          <a:p>
            <a:r>
              <a:rPr lang="fr-FR" sz="1400" i="1" dirty="0"/>
              <a:t>L'eau, symbole de la différence entre les vagues et les marées de l'Atlantique, et le calme (apparent) de la Méditerranée, et </a:t>
            </a:r>
            <a:r>
              <a:rPr lang="fr-FR" sz="1400" i="1" dirty="0" err="1"/>
              <a:t>PyrHando</a:t>
            </a:r>
            <a:r>
              <a:rPr lang="fr-FR" sz="1400" i="1" dirty="0"/>
              <a:t>, symbole de la différence entre le monde « normal » et le monde des personnes en situation plus difficile.</a:t>
            </a:r>
            <a:br>
              <a:rPr lang="fr-FR" sz="1400" i="1" dirty="0"/>
            </a:br>
            <a:endParaRPr lang="fr-FR" sz="1400" i="1" dirty="0"/>
          </a:p>
          <a:p>
            <a:r>
              <a:rPr lang="fr-FR" sz="1400" i="1" dirty="0"/>
              <a:t>En 1998, à la troisième édition, la première équipe côté Ouest est partie d'Hendaye avec la gourde d'eau de l'Atlantique ; </a:t>
            </a:r>
          </a:p>
          <a:p>
            <a:r>
              <a:rPr lang="fr-FR" sz="1400" i="1" dirty="0"/>
              <a:t>en même temps la première équipe côté Est, partait avec la gourde d'eau de la Méditerranée.</a:t>
            </a:r>
            <a:br>
              <a:rPr lang="fr-FR" sz="1400" i="1" dirty="0"/>
            </a:br>
            <a:endParaRPr lang="fr-FR" sz="1400" i="1" dirty="0"/>
          </a:p>
          <a:p>
            <a:r>
              <a:rPr lang="fr-FR" sz="1400" i="1" dirty="0"/>
              <a:t>Les derniers relais, l'un venant du versant Sud et l'autre du versant Nord, se sont rejoints dans la Brèche de Roland.</a:t>
            </a:r>
          </a:p>
          <a:p>
            <a:r>
              <a:rPr lang="fr-FR" sz="1400" i="1" dirty="0"/>
              <a:t>L'eau de la Méditerranée venant du Sud, a été versée sur le versant Nord, et a rejoint l'Atlantique, et l'eau de l'Atlantique a rejoint la Méditerranée par les fleuves et rivières du versant Sud.</a:t>
            </a:r>
          </a:p>
          <a:p>
            <a:endParaRPr lang="fr-FR" sz="1400" i="1" dirty="0"/>
          </a:p>
          <a:p>
            <a:r>
              <a:rPr lang="fr-FR" sz="1400" i="1" dirty="0"/>
              <a:t>Encore un symbole des mondes différents, mais qui arrivent quand même à se mélanger.......!</a:t>
            </a:r>
          </a:p>
          <a:p>
            <a:endParaRPr lang="fr-FR" sz="1400" i="1" dirty="0"/>
          </a:p>
          <a:p>
            <a:r>
              <a:rPr lang="fr-FR" sz="1400" i="1" dirty="0"/>
              <a:t>Et puis, en ces périodes de dérèglement climatiques, il est indispensable, sous peine de débordement, de ramener l'eau à l'endroit où on l'a prise.....!</a:t>
            </a:r>
          </a:p>
          <a:p>
            <a:endParaRPr lang="fr-FR" sz="1400" i="1" dirty="0"/>
          </a:p>
          <a:p>
            <a:r>
              <a:rPr lang="fr-FR" sz="1400" i="1" dirty="0"/>
              <a:t>Et encore, l'eau c'est la vie, et la vie en montagne, à pieds , en vélo , à cheval, qu'y a t'il de mieux, sinon </a:t>
            </a:r>
            <a:r>
              <a:rPr lang="fr-FR" sz="1400" i="1" dirty="0" err="1"/>
              <a:t>Pyrhand'eau</a:t>
            </a:r>
            <a:r>
              <a:rPr lang="fr-FR" sz="1400" i="1" dirty="0"/>
              <a:t> ?</a:t>
            </a:r>
          </a:p>
          <a:p>
            <a:r>
              <a:rPr lang="fr-FR" sz="1400" i="1" dirty="0"/>
              <a:t>En parallèle des mots de Robert, la commission Montagne travaillait et choisissait dans le plus grand secret la thématique 2025, et le hasard a voulu que cela résonne avec les mêmes pensées que Robert…Quelle belle connexion!!!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9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F007A-D0A8-4C60-99EB-23386D66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33" y="552921"/>
            <a:ext cx="8911687" cy="824657"/>
          </a:xfrm>
        </p:spPr>
        <p:txBody>
          <a:bodyPr/>
          <a:lstStyle/>
          <a:p>
            <a:pPr algn="ctr"/>
            <a:r>
              <a:rPr lang="fr-FR" b="1" dirty="0"/>
              <a:t>Merci pour votre attention</a:t>
            </a:r>
          </a:p>
        </p:txBody>
      </p:sp>
      <p:pic>
        <p:nvPicPr>
          <p:cNvPr id="2050" name="Picture 2" descr="Groupe de marcheurs">
            <a:extLst>
              <a:ext uri="{FF2B5EF4-FFF2-40B4-BE49-F238E27FC236}">
                <a16:creationId xmlns:a16="http://schemas.microsoft.com/office/drawing/2014/main" id="{F15E00F7-A583-437B-876A-E101E2AB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4" y="2014582"/>
            <a:ext cx="8696636" cy="38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51A3CE-75D4-4512-A883-20FBFCC9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08" b="17529"/>
          <a:stretch/>
        </p:blipFill>
        <p:spPr>
          <a:xfrm>
            <a:off x="9742714" y="182247"/>
            <a:ext cx="1968433" cy="8926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F1BAC4-EDBE-4FF1-ABAB-BF921897D9A9}"/>
              </a:ext>
            </a:extLst>
          </p:cNvPr>
          <p:cNvSpPr txBox="1"/>
          <p:nvPr/>
        </p:nvSpPr>
        <p:spPr>
          <a:xfrm>
            <a:off x="1032030" y="182247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8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B98749-1E7D-498A-ACEA-1B96B0EA7FF6}"/>
              </a:ext>
            </a:extLst>
          </p:cNvPr>
          <p:cNvSpPr txBox="1"/>
          <p:nvPr/>
        </p:nvSpPr>
        <p:spPr>
          <a:xfrm>
            <a:off x="1757779" y="344884"/>
            <a:ext cx="921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La traversée des Pyrénées</a:t>
            </a:r>
          </a:p>
          <a:p>
            <a:pPr algn="ctr"/>
            <a:r>
              <a:rPr lang="fr-FR" sz="2400" b="1" dirty="0" err="1"/>
              <a:t>Pyrhand’eau</a:t>
            </a:r>
            <a:endParaRPr lang="fr-FR" sz="2400" b="1" dirty="0"/>
          </a:p>
        </p:txBody>
      </p:sp>
      <p:pic>
        <p:nvPicPr>
          <p:cNvPr id="2050" name="Picture 2" descr="Images de Randonneurs – Téléchargement gratuit sur Freepik">
            <a:extLst>
              <a:ext uri="{FF2B5EF4-FFF2-40B4-BE49-F238E27FC236}">
                <a16:creationId xmlns:a16="http://schemas.microsoft.com/office/drawing/2014/main" id="{75B79281-6716-4002-8C09-7E2C3F18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4" y="290494"/>
            <a:ext cx="1508891" cy="8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DA5C12C-DFAD-4B67-8B5E-4E91B244F790}"/>
              </a:ext>
            </a:extLst>
          </p:cNvPr>
          <p:cNvGrpSpPr/>
          <p:nvPr/>
        </p:nvGrpSpPr>
        <p:grpSpPr>
          <a:xfrm>
            <a:off x="1512254" y="1212818"/>
            <a:ext cx="10460854" cy="4432364"/>
            <a:chOff x="1512254" y="1212818"/>
            <a:chExt cx="10460854" cy="443236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45C3BDD-4814-4A95-BB26-FA60462C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2254" y="1212818"/>
              <a:ext cx="10460854" cy="4432364"/>
            </a:xfrm>
            <a:prstGeom prst="rect">
              <a:avLst/>
            </a:prstGeom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AAFB0D6D-917C-4A79-9C64-5069568D6EF7}"/>
                </a:ext>
              </a:extLst>
            </p:cNvPr>
            <p:cNvCxnSpPr/>
            <p:nvPr/>
          </p:nvCxnSpPr>
          <p:spPr>
            <a:xfrm>
              <a:off x="2370338" y="2281561"/>
              <a:ext cx="9072979" cy="2379216"/>
            </a:xfrm>
            <a:prstGeom prst="straightConnector1">
              <a:avLst/>
            </a:prstGeom>
            <a:ln w="38100">
              <a:prstDash val="dashDot"/>
              <a:headEnd type="triangl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0A6E5AC-1746-42CF-A0A1-C89EC8956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08" b="17529"/>
          <a:stretch/>
        </p:blipFill>
        <p:spPr>
          <a:xfrm>
            <a:off x="9742714" y="171361"/>
            <a:ext cx="1968433" cy="8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B98749-1E7D-498A-ACEA-1B96B0EA7FF6}"/>
              </a:ext>
            </a:extLst>
          </p:cNvPr>
          <p:cNvSpPr txBox="1"/>
          <p:nvPr/>
        </p:nvSpPr>
        <p:spPr>
          <a:xfrm>
            <a:off x="1793289" y="550416"/>
            <a:ext cx="921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La traversée des Pyrénées</a:t>
            </a:r>
          </a:p>
          <a:p>
            <a:pPr algn="ctr"/>
            <a:r>
              <a:rPr lang="fr-FR" sz="2400" b="1" dirty="0" err="1"/>
              <a:t>Pyrhand’eau</a:t>
            </a:r>
            <a:endParaRPr lang="fr-FR" sz="2400" b="1" dirty="0"/>
          </a:p>
          <a:p>
            <a:pPr algn="ctr"/>
            <a:endParaRPr lang="fr-FR" sz="2400" b="1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491D944-B8F5-4136-A45C-DF4FBE27C6FF}"/>
              </a:ext>
            </a:extLst>
          </p:cNvPr>
          <p:cNvGrpSpPr/>
          <p:nvPr/>
        </p:nvGrpSpPr>
        <p:grpSpPr>
          <a:xfrm>
            <a:off x="1249003" y="1343529"/>
            <a:ext cx="10460854" cy="4432364"/>
            <a:chOff x="1840914" y="1218680"/>
            <a:chExt cx="10460854" cy="443236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45C3BDD-4814-4A95-BB26-FA60462C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0914" y="1218680"/>
              <a:ext cx="10460854" cy="4432364"/>
            </a:xfrm>
            <a:prstGeom prst="rect">
              <a:avLst/>
            </a:prstGeom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ACD12A9-013B-479F-9680-7D9242C229C6}"/>
                </a:ext>
              </a:extLst>
            </p:cNvPr>
            <p:cNvGrpSpPr/>
            <p:nvPr/>
          </p:nvGrpSpPr>
          <p:grpSpPr>
            <a:xfrm>
              <a:off x="2787896" y="2124075"/>
              <a:ext cx="8837321" cy="2922398"/>
              <a:chOff x="2787896" y="2124075"/>
              <a:chExt cx="8837321" cy="2922398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4A0941F-D3F0-4964-964A-87FE7C66CF98}"/>
                  </a:ext>
                </a:extLst>
              </p:cNvPr>
              <p:cNvSpPr txBox="1"/>
              <p:nvPr/>
            </p:nvSpPr>
            <p:spPr>
              <a:xfrm>
                <a:off x="2787896" y="2124075"/>
                <a:ext cx="838201" cy="6463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13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LA RHUNE BIDASSOA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40BDDD6-D9E4-436C-A944-DA43DD44D363}"/>
                  </a:ext>
                </a:extLst>
              </p:cNvPr>
              <p:cNvSpPr txBox="1"/>
              <p:nvPr/>
            </p:nvSpPr>
            <p:spPr>
              <a:xfrm>
                <a:off x="3152867" y="2843493"/>
                <a:ext cx="1038226" cy="6463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12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SOURCE </a:t>
                </a:r>
              </a:p>
              <a:p>
                <a:pPr algn="ctr"/>
                <a:r>
                  <a:rPr lang="fr-FR" sz="900" dirty="0"/>
                  <a:t>DE LA NIVE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7E5D73D-1281-4D43-9BFD-81B0A11CFC28}"/>
                  </a:ext>
                </a:extLst>
              </p:cNvPr>
              <p:cNvSpPr txBox="1"/>
              <p:nvPr/>
            </p:nvSpPr>
            <p:spPr>
              <a:xfrm>
                <a:off x="3689112" y="3600846"/>
                <a:ext cx="908092" cy="92333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11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AIGUILLE D'ANSABERE GAVE D'ASPE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7945664-24D2-4D0D-A3A6-2F6ACB1B22C4}"/>
                  </a:ext>
                </a:extLst>
              </p:cNvPr>
              <p:cNvSpPr txBox="1"/>
              <p:nvPr/>
            </p:nvSpPr>
            <p:spPr>
              <a:xfrm>
                <a:off x="4336601" y="2905451"/>
                <a:ext cx="838201" cy="6463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10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JACA COLARADA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2C70FB-DD56-4042-AC2D-D25C966192A4}"/>
                  </a:ext>
                </a:extLst>
              </p:cNvPr>
              <p:cNvSpPr txBox="1"/>
              <p:nvPr/>
            </p:nvSpPr>
            <p:spPr>
              <a:xfrm>
                <a:off x="5221698" y="3281333"/>
                <a:ext cx="923284" cy="5078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9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VIGNEMALE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0D94C1C-629C-4C1B-9A56-7085F4B8CCC3}"/>
                  </a:ext>
                </a:extLst>
              </p:cNvPr>
              <p:cNvSpPr txBox="1"/>
              <p:nvPr/>
            </p:nvSpPr>
            <p:spPr>
              <a:xfrm>
                <a:off x="5780565" y="3960730"/>
                <a:ext cx="838201" cy="6463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8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BIELSA ARAGON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DFA3741-7103-4044-9ED4-943AD6848AE1}"/>
                  </a:ext>
                </a:extLst>
              </p:cNvPr>
              <p:cNvSpPr txBox="1"/>
              <p:nvPr/>
            </p:nvSpPr>
            <p:spPr>
              <a:xfrm>
                <a:off x="6294681" y="3274813"/>
                <a:ext cx="968498" cy="5078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/>
                  <a:t>Semaine 7</a:t>
                </a:r>
              </a:p>
              <a:p>
                <a:pPr algn="ctr"/>
                <a:r>
                  <a:rPr lang="fr-FR" sz="900" b="1" dirty="0"/>
                  <a:t>Secteur</a:t>
                </a:r>
              </a:p>
              <a:p>
                <a:pPr algn="ctr"/>
                <a:r>
                  <a:rPr lang="fr-FR" sz="900" dirty="0"/>
                  <a:t>PEYRESOURDE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3A43A4A-DFA0-4660-9C10-70F36368B8F7}"/>
                  </a:ext>
                </a:extLst>
              </p:cNvPr>
              <p:cNvSpPr txBox="1"/>
              <p:nvPr/>
            </p:nvSpPr>
            <p:spPr>
              <a:xfrm>
                <a:off x="6804619" y="3904996"/>
                <a:ext cx="838201" cy="6463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6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ANETO Espagne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82973CA-BC7E-44CC-B8BA-8ED5C2C5C4BB}"/>
                  </a:ext>
                </a:extLst>
              </p:cNvPr>
              <p:cNvSpPr txBox="1"/>
              <p:nvPr/>
            </p:nvSpPr>
            <p:spPr>
              <a:xfrm>
                <a:off x="7583737" y="4284908"/>
                <a:ext cx="838201" cy="5078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5</a:t>
                </a:r>
              </a:p>
              <a:p>
                <a:pPr algn="ctr"/>
                <a:r>
                  <a:rPr lang="fr-FR" sz="900" dirty="0"/>
                  <a:t>Secteur ENCANTATS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FF92F7F-F576-4FD8-88A6-9718C5209ED1}"/>
                  </a:ext>
                </a:extLst>
              </p:cNvPr>
              <p:cNvSpPr txBox="1"/>
              <p:nvPr/>
            </p:nvSpPr>
            <p:spPr>
              <a:xfrm>
                <a:off x="8091610" y="3753812"/>
                <a:ext cx="838201" cy="5078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4</a:t>
                </a:r>
              </a:p>
              <a:p>
                <a:pPr algn="ctr"/>
                <a:r>
                  <a:rPr lang="fr-FR" sz="900" dirty="0"/>
                  <a:t>Secteur</a:t>
                </a:r>
              </a:p>
              <a:p>
                <a:pPr algn="ctr"/>
                <a:r>
                  <a:rPr lang="fr-FR" sz="900" dirty="0"/>
                  <a:t>VALIER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771799B-9768-4BCD-80D6-1879E9125C9E}"/>
                  </a:ext>
                </a:extLst>
              </p:cNvPr>
              <p:cNvSpPr txBox="1"/>
              <p:nvPr/>
            </p:nvSpPr>
            <p:spPr>
              <a:xfrm>
                <a:off x="8962685" y="4034849"/>
                <a:ext cx="838201" cy="5078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3</a:t>
                </a:r>
              </a:p>
              <a:p>
                <a:pPr algn="ctr"/>
                <a:r>
                  <a:rPr lang="fr-FR" sz="900" dirty="0"/>
                  <a:t>Secteur ANDORRE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F7E97C7-0DBA-4A55-BC06-3B5A59185D3A}"/>
                  </a:ext>
                </a:extLst>
              </p:cNvPr>
              <p:cNvSpPr txBox="1"/>
              <p:nvPr/>
            </p:nvSpPr>
            <p:spPr>
              <a:xfrm>
                <a:off x="9831410" y="4261643"/>
                <a:ext cx="928342" cy="78483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2</a:t>
                </a:r>
              </a:p>
              <a:p>
                <a:pPr algn="ctr"/>
                <a:r>
                  <a:rPr lang="fr-FR" sz="900" dirty="0"/>
                  <a:t>Secteur MATEMALE- LES BOUILLOUSES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DD41B32-5A6F-4BEE-BB56-7448F0A54FE8}"/>
                  </a:ext>
                </a:extLst>
              </p:cNvPr>
              <p:cNvSpPr txBox="1"/>
              <p:nvPr/>
            </p:nvSpPr>
            <p:spPr>
              <a:xfrm>
                <a:off x="10787016" y="3995319"/>
                <a:ext cx="838201" cy="50783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900" b="1" dirty="0"/>
                  <a:t>Semaine 1</a:t>
                </a:r>
              </a:p>
              <a:p>
                <a:pPr algn="ctr"/>
                <a:r>
                  <a:rPr lang="fr-FR" sz="900" dirty="0"/>
                  <a:t>Secteur PUIGMAL</a:t>
                </a:r>
              </a:p>
            </p:txBody>
          </p:sp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804C5DE-2E89-4453-B531-3125C3849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08" b="17529"/>
          <a:stretch/>
        </p:blipFill>
        <p:spPr>
          <a:xfrm>
            <a:off x="9840688" y="193133"/>
            <a:ext cx="1968433" cy="8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11438-F279-4EB5-B13E-C1186DBE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2" y="3656237"/>
            <a:ext cx="4545013" cy="2276475"/>
          </a:xfrm>
        </p:spPr>
        <p:txBody>
          <a:bodyPr>
            <a:normAutofit/>
          </a:bodyPr>
          <a:lstStyle/>
          <a:p>
            <a:r>
              <a:rPr lang="fr-FR" b="1" dirty="0"/>
              <a:t>Fête de départ : </a:t>
            </a:r>
            <a:br>
              <a:rPr lang="fr-FR" b="1" dirty="0"/>
            </a:br>
            <a:r>
              <a:rPr lang="fr-FR" b="1" dirty="0"/>
              <a:t>le vendredi 14 juin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0E58E6-D531-4A7F-A853-2B4B525C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8980" y="6022779"/>
            <a:ext cx="7054533" cy="296764"/>
          </a:xfrm>
        </p:spPr>
        <p:txBody>
          <a:bodyPr>
            <a:noAutofit/>
          </a:bodyPr>
          <a:lstStyle/>
          <a:p>
            <a:r>
              <a:rPr lang="fr-FR" sz="2400" b="1" dirty="0"/>
              <a:t>Camping le Roussillonnais à Argeles sur Mer</a:t>
            </a:r>
          </a:p>
        </p:txBody>
      </p:sp>
      <p:pic>
        <p:nvPicPr>
          <p:cNvPr id="3074" name="Picture 2" descr="Randonnée du GR21 : 180km sur le littoral en Haute-Normandie">
            <a:extLst>
              <a:ext uri="{FF2B5EF4-FFF2-40B4-BE49-F238E27FC236}">
                <a16:creationId xmlns:a16="http://schemas.microsoft.com/office/drawing/2014/main" id="{DC6321DF-C923-4717-8E34-23025BB5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1138100"/>
            <a:ext cx="4792196" cy="34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71897A-39FB-4E62-8AA6-8ABFF6A1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39" y="1138100"/>
            <a:ext cx="5884808" cy="4413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F88FF9-54FF-4A1B-93C0-9DBF645FC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08" b="17529"/>
          <a:stretch/>
        </p:blipFill>
        <p:spPr>
          <a:xfrm>
            <a:off x="9742714" y="73387"/>
            <a:ext cx="1968433" cy="8926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E0C496-3D97-46D8-8F5E-16256AAFF3B4}"/>
              </a:ext>
            </a:extLst>
          </p:cNvPr>
          <p:cNvSpPr txBox="1"/>
          <p:nvPr/>
        </p:nvSpPr>
        <p:spPr>
          <a:xfrm>
            <a:off x="1260630" y="443883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1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038" y="369126"/>
            <a:ext cx="8911687" cy="1280890"/>
          </a:xfrm>
        </p:spPr>
        <p:txBody>
          <a:bodyPr/>
          <a:lstStyle/>
          <a:p>
            <a:r>
              <a:rPr lang="fr-FR" b="1" dirty="0"/>
              <a:t>Semaine 1 : Secteur PUIGMAL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38279B-43B8-4D5A-BBAA-ACD0F341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7664" y="993294"/>
            <a:ext cx="3470161" cy="1313444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/>
              <a:t>Les établissements :</a:t>
            </a:r>
            <a:endParaRPr lang="fr-FR" b="1" dirty="0"/>
          </a:p>
          <a:p>
            <a:pPr lvl="1"/>
            <a:r>
              <a:rPr lang="fr-FR" b="1" dirty="0"/>
              <a:t>ESAT Les Pins (RIEUMES)</a:t>
            </a:r>
          </a:p>
          <a:p>
            <a:pPr lvl="1"/>
            <a:r>
              <a:rPr lang="fr-FR" b="1" dirty="0"/>
              <a:t>DHA de Gardes (TONNEINS)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9EF5A68-5DC7-49FA-B0E0-51CD9F6C050B}"/>
              </a:ext>
            </a:extLst>
          </p:cNvPr>
          <p:cNvSpPr txBox="1">
            <a:spLocks/>
          </p:cNvSpPr>
          <p:nvPr/>
        </p:nvSpPr>
        <p:spPr>
          <a:xfrm>
            <a:off x="6001059" y="1010122"/>
            <a:ext cx="3741655" cy="131344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Du 14 au 21 juin2025</a:t>
            </a:r>
          </a:p>
          <a:p>
            <a:pPr algn="ctr"/>
            <a:r>
              <a:rPr lang="fr-FR" sz="1400" b="1" dirty="0"/>
              <a:t>Regroupement : PRADES (66500)</a:t>
            </a:r>
          </a:p>
          <a:p>
            <a:pPr algn="ctr"/>
            <a:r>
              <a:rPr lang="fr-FR" sz="1400" b="1" dirty="0"/>
              <a:t>Référent : Manu MOLINA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1BBE56-23BB-4DE8-9D07-90B5FC04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236677"/>
            <a:ext cx="1968433" cy="892696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2DE823-7E55-47F6-A407-9B9FA9FD3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6296" y="2632335"/>
            <a:ext cx="4887117" cy="3702662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fr-FR" sz="2000" dirty="0"/>
          </a:p>
          <a:p>
            <a:r>
              <a:rPr lang="fr-FR" sz="2000" dirty="0" err="1"/>
              <a:t>Puigmal</a:t>
            </a:r>
            <a:r>
              <a:rPr lang="fr-FR" sz="2000" dirty="0"/>
              <a:t> d’</a:t>
            </a:r>
            <a:r>
              <a:rPr lang="fr-FR" sz="2000" dirty="0" err="1"/>
              <a:t>Err</a:t>
            </a:r>
            <a:r>
              <a:rPr lang="fr-FR" sz="2000" dirty="0"/>
              <a:t> 2910 m, </a:t>
            </a:r>
          </a:p>
          <a:p>
            <a:pPr marL="0" indent="0">
              <a:buNone/>
            </a:pPr>
            <a:r>
              <a:rPr lang="fr-FR" sz="2000" dirty="0"/>
              <a:t>	départ 2000 m</a:t>
            </a:r>
          </a:p>
          <a:p>
            <a:pPr lvl="1"/>
            <a:r>
              <a:rPr lang="fr-FR" sz="1800" dirty="0"/>
              <a:t>Gorges de la </a:t>
            </a:r>
            <a:r>
              <a:rPr lang="fr-FR" sz="1800" dirty="0" err="1"/>
              <a:t>Carança</a:t>
            </a:r>
            <a:r>
              <a:rPr lang="fr-FR" sz="1800" dirty="0"/>
              <a:t>, nuit au refuge Ras de la </a:t>
            </a:r>
            <a:r>
              <a:rPr lang="fr-FR" sz="1800" dirty="0" err="1"/>
              <a:t>Carança</a:t>
            </a:r>
            <a:r>
              <a:rPr lang="fr-FR" sz="1800" dirty="0"/>
              <a:t>, 1830 m </a:t>
            </a:r>
          </a:p>
          <a:p>
            <a:pPr lvl="1"/>
            <a:r>
              <a:rPr lang="fr-FR" sz="1800" dirty="0"/>
              <a:t>le lendemain </a:t>
            </a:r>
            <a:r>
              <a:rPr lang="fr-FR" sz="1800" dirty="0" err="1"/>
              <a:t>estany</a:t>
            </a:r>
            <a:r>
              <a:rPr lang="fr-FR" sz="1800" dirty="0"/>
              <a:t> de la </a:t>
            </a:r>
            <a:r>
              <a:rPr lang="fr-FR" sz="1800" dirty="0" err="1"/>
              <a:t>Carança</a:t>
            </a:r>
            <a:r>
              <a:rPr lang="fr-FR" sz="1800" dirty="0"/>
              <a:t> 2264 m</a:t>
            </a:r>
          </a:p>
          <a:p>
            <a:pPr lvl="1"/>
            <a:r>
              <a:rPr lang="fr-FR" sz="1800" dirty="0"/>
              <a:t>remontée de la vallée d'</a:t>
            </a:r>
            <a:r>
              <a:rPr lang="fr-FR" sz="1800" dirty="0" err="1"/>
              <a:t>Eyne</a:t>
            </a:r>
            <a:r>
              <a:rPr lang="fr-FR" sz="1800" dirty="0"/>
              <a:t> jusqu' où l'on veut.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A36CE8-9518-42FD-853D-CE498368E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12300"/>
          <a:stretch/>
        </p:blipFill>
        <p:spPr>
          <a:xfrm>
            <a:off x="6096000" y="2632335"/>
            <a:ext cx="6024488" cy="37026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423065-7834-4EDE-863B-E45686D63B8A}"/>
              </a:ext>
            </a:extLst>
          </p:cNvPr>
          <p:cNvSpPr txBox="1"/>
          <p:nvPr/>
        </p:nvSpPr>
        <p:spPr>
          <a:xfrm>
            <a:off x="9742714" y="1448678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8" y="263853"/>
            <a:ext cx="9658905" cy="1716319"/>
          </a:xfrm>
        </p:spPr>
        <p:txBody>
          <a:bodyPr/>
          <a:lstStyle/>
          <a:p>
            <a:pPr algn="ctr"/>
            <a:r>
              <a:rPr lang="fr-FR" b="1" dirty="0"/>
              <a:t>Semaine 2 : MATEMALE LES BOUILLOUSES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7B13B7E-43FD-48BA-840B-29787571FEE4}"/>
              </a:ext>
            </a:extLst>
          </p:cNvPr>
          <p:cNvSpPr txBox="1">
            <a:spLocks/>
          </p:cNvSpPr>
          <p:nvPr/>
        </p:nvSpPr>
        <p:spPr>
          <a:xfrm>
            <a:off x="5788240" y="907389"/>
            <a:ext cx="4333044" cy="13058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Du 21 au 28 juin2025</a:t>
            </a:r>
          </a:p>
          <a:p>
            <a:pPr algn="ctr"/>
            <a:r>
              <a:rPr lang="fr-FR" sz="1400" b="1" dirty="0"/>
              <a:t>Regroupement : ASCOU (09110)</a:t>
            </a:r>
          </a:p>
          <a:p>
            <a:pPr algn="ctr"/>
            <a:r>
              <a:rPr lang="fr-FR" sz="1400" b="1" dirty="0"/>
              <a:t>Référent : Manuel MOLINA &amp; Frédérique FETE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E41C60-908E-470D-8389-D990B92D9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10121284" y="115618"/>
            <a:ext cx="1968433" cy="892696"/>
          </a:xfrm>
          <a:prstGeom prst="rect">
            <a:avLst/>
          </a:prstGeom>
        </p:spPr>
      </p:pic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DEC969A7-83FC-41BB-A64C-FCB84CB9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4105" y="907389"/>
            <a:ext cx="3625011" cy="1305894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/>
              <a:t>Les établissements :</a:t>
            </a:r>
          </a:p>
          <a:p>
            <a:pPr lvl="1"/>
            <a:r>
              <a:rPr lang="fr-FR" b="1" dirty="0"/>
              <a:t>EANM EOLE (PLAISANCE DU TOUCH)</a:t>
            </a:r>
          </a:p>
          <a:p>
            <a:pPr lvl="1"/>
            <a:r>
              <a:rPr lang="fr-FR" b="1" dirty="0"/>
              <a:t>ESAT Château Blanc  (TOULOUSE)</a:t>
            </a:r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2BC9C98A-4F44-4B6E-A4C2-E211DD4B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732" y="2528305"/>
            <a:ext cx="4887117" cy="3643887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FR" sz="2000" dirty="0"/>
          </a:p>
          <a:p>
            <a:r>
              <a:rPr lang="fr-FR" sz="2000" dirty="0"/>
              <a:t> Source de l'Aude - Balade tranquille Tour de Matemale</a:t>
            </a:r>
          </a:p>
          <a:p>
            <a:pPr lvl="1"/>
            <a:r>
              <a:rPr lang="fr-FR" sz="1800" dirty="0"/>
              <a:t>Tour des lacs </a:t>
            </a:r>
            <a:r>
              <a:rPr lang="fr-FR" sz="1800" dirty="0" err="1"/>
              <a:t>Bouillouse</a:t>
            </a:r>
            <a:endParaRPr lang="fr-FR" sz="1800" dirty="0"/>
          </a:p>
          <a:p>
            <a:pPr lvl="1"/>
            <a:r>
              <a:rPr lang="fr-FR" sz="2000" dirty="0"/>
              <a:t>Refuge de </a:t>
            </a:r>
            <a:r>
              <a:rPr lang="fr-FR" sz="2000" dirty="0" err="1"/>
              <a:t>Camparells</a:t>
            </a:r>
            <a:r>
              <a:rPr lang="fr-FR" sz="2000" dirty="0"/>
              <a:t> avec ses étangs 2240 m et pic du petit </a:t>
            </a:r>
            <a:r>
              <a:rPr lang="fr-FR" sz="2000" dirty="0" err="1"/>
              <a:t>Péric</a:t>
            </a:r>
            <a:r>
              <a:rPr lang="fr-FR" sz="2000" dirty="0"/>
              <a:t> 2690 m</a:t>
            </a:r>
          </a:p>
          <a:p>
            <a:pPr lvl="1"/>
            <a:r>
              <a:rPr lang="fr-FR" sz="2000" dirty="0"/>
              <a:t>Pic du Madrés 2469 m</a:t>
            </a:r>
            <a:endParaRPr lang="fr-FR" sz="1800" dirty="0"/>
          </a:p>
        </p:txBody>
      </p:sp>
      <p:pic>
        <p:nvPicPr>
          <p:cNvPr id="2050" name="Picture 2" descr="Refuge des Camporells">
            <a:extLst>
              <a:ext uri="{FF2B5EF4-FFF2-40B4-BE49-F238E27FC236}">
                <a16:creationId xmlns:a16="http://schemas.microsoft.com/office/drawing/2014/main" id="{2AE124FA-9B6F-4F79-BE95-47528E341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3"/>
          <a:stretch/>
        </p:blipFill>
        <p:spPr bwMode="auto">
          <a:xfrm>
            <a:off x="5648427" y="2528304"/>
            <a:ext cx="6248872" cy="36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0E89B9-38CE-47EC-8714-D181026F4AD2}"/>
              </a:ext>
            </a:extLst>
          </p:cNvPr>
          <p:cNvSpPr txBox="1"/>
          <p:nvPr/>
        </p:nvSpPr>
        <p:spPr>
          <a:xfrm>
            <a:off x="5868140" y="2528304"/>
            <a:ext cx="534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Refuge et lac des Camporrels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5DFE66-1D56-4F0B-A5A4-63C1F712F182}"/>
              </a:ext>
            </a:extLst>
          </p:cNvPr>
          <p:cNvSpPr txBox="1"/>
          <p:nvPr/>
        </p:nvSpPr>
        <p:spPr>
          <a:xfrm>
            <a:off x="9769506" y="1094781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0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6373"/>
            <a:ext cx="8911687" cy="1280890"/>
          </a:xfrm>
        </p:spPr>
        <p:txBody>
          <a:bodyPr/>
          <a:lstStyle/>
          <a:p>
            <a:r>
              <a:rPr lang="fr-FR" b="1" dirty="0"/>
              <a:t>Semaine 3 : Secteur Vallée D’AX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8FA82-0171-4901-8601-891B511A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826818"/>
            <a:ext cx="3758851" cy="1023753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Du 28 juin au 5 juillet 2025</a:t>
            </a:r>
          </a:p>
          <a:p>
            <a:pPr algn="ctr"/>
            <a:r>
              <a:rPr lang="fr-FR" sz="1400" b="1" dirty="0"/>
              <a:t>Regroupement  / CARLA-BAYLE (09130)</a:t>
            </a:r>
          </a:p>
          <a:p>
            <a:pPr algn="ctr"/>
            <a:r>
              <a:rPr lang="fr-FR" sz="1400" b="1" dirty="0"/>
              <a:t>Référent : Yohan BESSIERES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38279B-43B8-4D5A-BBAA-ACD0F341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9379" y="826817"/>
            <a:ext cx="4113453" cy="128089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/>
              <a:t>FH LE COMTAL (St-GAUDENS)</a:t>
            </a:r>
          </a:p>
          <a:p>
            <a:pPr lvl="1"/>
            <a:r>
              <a:rPr lang="fr-FR" b="1" dirty="0"/>
              <a:t>FV DE PLAISANCE (ST-GENIEST DE VARENSAL)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FA4C74-45EC-4448-9015-14F0D4F8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204019"/>
            <a:ext cx="1968433" cy="892696"/>
          </a:xfrm>
          <a:prstGeom prst="rect">
            <a:avLst/>
          </a:prstGeom>
        </p:spPr>
      </p:pic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8033BAFD-4AD9-4577-9528-81B1C1DD9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981" y="2168979"/>
            <a:ext cx="10761631" cy="474617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400" dirty="0"/>
              <a:t>Etang de Comte (1726 m) départ à 30 minutes</a:t>
            </a:r>
          </a:p>
          <a:p>
            <a:pPr marL="0" indent="0">
              <a:buNone/>
            </a:pPr>
            <a:r>
              <a:rPr lang="fr-FR" sz="1400" dirty="0"/>
              <a:t>Distance : 6,18 Km Dénivelé : 300 m Départ : Parking (1415 m) Itinéraire en boucle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sz="1400" dirty="0"/>
              <a:t>Etang / refuge des </a:t>
            </a:r>
            <a:r>
              <a:rPr lang="fr-FR" sz="1400" dirty="0" err="1"/>
              <a:t>Bésines</a:t>
            </a:r>
            <a:r>
              <a:rPr lang="fr-FR" sz="1400" dirty="0"/>
              <a:t> (2104 m)  (ou les </a:t>
            </a:r>
            <a:r>
              <a:rPr lang="fr-FR" sz="1400" dirty="0" err="1"/>
              <a:t>Pessons</a:t>
            </a:r>
            <a:r>
              <a:rPr lang="fr-FR" sz="1400" dirty="0"/>
              <a:t> en Andorre ou autre (voir ci-dessous)) Départ à 30 minutes</a:t>
            </a:r>
          </a:p>
          <a:p>
            <a:pPr marL="0" indent="0">
              <a:buNone/>
            </a:pPr>
            <a:r>
              <a:rPr lang="fr-FR" sz="1400" dirty="0"/>
              <a:t>Distance max : 12,8 Km Dénivelé max : 620 m Départ : l’Hospitalet (1430 m) Itinéraire en aller-retour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sz="1400" dirty="0"/>
              <a:t>Pic du </a:t>
            </a:r>
            <a:r>
              <a:rPr lang="fr-FR" sz="1400" dirty="0" err="1"/>
              <a:t>Tarbesou</a:t>
            </a:r>
            <a:r>
              <a:rPr lang="fr-FR" sz="1400" dirty="0"/>
              <a:t> (2364 m) et les étangs de </a:t>
            </a:r>
            <a:r>
              <a:rPr lang="fr-FR" sz="1400" dirty="0" err="1"/>
              <a:t>Rabassoles</a:t>
            </a:r>
            <a:r>
              <a:rPr lang="fr-FR" sz="1400" dirty="0"/>
              <a:t> (1920 m) départ à 17 minutes</a:t>
            </a:r>
          </a:p>
          <a:p>
            <a:pPr marL="0" indent="0">
              <a:buNone/>
            </a:pPr>
            <a:r>
              <a:rPr lang="fr-FR" sz="1400" dirty="0"/>
              <a:t>Distance : 10,8 Km Dénivelé : 728 </a:t>
            </a:r>
            <a:r>
              <a:rPr lang="fr-FR" sz="1400" dirty="0" err="1"/>
              <a:t>mDépart</a:t>
            </a:r>
            <a:r>
              <a:rPr lang="fr-FR" sz="1400" dirty="0"/>
              <a:t> : Col de </a:t>
            </a:r>
            <a:r>
              <a:rPr lang="fr-FR" sz="1400" dirty="0" err="1"/>
              <a:t>Pailhères</a:t>
            </a:r>
            <a:r>
              <a:rPr lang="fr-FR" sz="1400" dirty="0"/>
              <a:t> (2001 m) Itinéraire en boucle  </a:t>
            </a:r>
          </a:p>
          <a:p>
            <a:endParaRPr lang="fr-FR" sz="800" dirty="0"/>
          </a:p>
          <a:p>
            <a:r>
              <a:rPr lang="fr-FR" sz="1400" dirty="0"/>
              <a:t>Vallée  lu - En Beys (max : 1954 m) départ à 24 minutes</a:t>
            </a:r>
          </a:p>
          <a:p>
            <a:pPr marL="0" indent="0">
              <a:buNone/>
            </a:pPr>
            <a:r>
              <a:rPr lang="fr-FR" sz="1400" dirty="0"/>
              <a:t>Distance max : 16 Km Dénivelé max : 880 m Départ Parking de la Forge d’Orlu (920 m) Itinéraire en aller-retour</a:t>
            </a:r>
          </a:p>
          <a:p>
            <a:pPr marL="0" indent="0">
              <a:buNone/>
            </a:pPr>
            <a:r>
              <a:rPr lang="fr-FR" sz="1400" dirty="0"/>
              <a:t>Aller-retour dans la réserve naturelle nationale d’Orlu permettant de faire demi-tour quand nous le souhaitons.</a:t>
            </a:r>
          </a:p>
          <a:p>
            <a:endParaRPr lang="fr-FR" sz="800" dirty="0"/>
          </a:p>
          <a:p>
            <a:r>
              <a:rPr lang="fr-FR" sz="1400" dirty="0"/>
              <a:t>Rocher de </a:t>
            </a:r>
            <a:r>
              <a:rPr lang="fr-FR" sz="1400" dirty="0" err="1"/>
              <a:t>Scaramus</a:t>
            </a:r>
            <a:r>
              <a:rPr lang="fr-FR" sz="1400" dirty="0"/>
              <a:t> (1868 m) départ à 20 minutes</a:t>
            </a:r>
          </a:p>
          <a:p>
            <a:pPr marL="0" indent="0">
              <a:buNone/>
            </a:pPr>
            <a:r>
              <a:rPr lang="fr-FR" sz="1400" dirty="0"/>
              <a:t>Distance : 6 Km Dénivelé : 340 m Départ : Epingle Pla de Sept Cases 1530 m Itinéraire en boucle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91F58C-7FC3-417D-8F63-833656D66C08}"/>
              </a:ext>
            </a:extLst>
          </p:cNvPr>
          <p:cNvSpPr txBox="1"/>
          <p:nvPr/>
        </p:nvSpPr>
        <p:spPr>
          <a:xfrm>
            <a:off x="9725408" y="1607213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D61344-D197-EF45-1FA3-F6178735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78" y="3781856"/>
            <a:ext cx="2424793" cy="15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8764F-5F05-4833-A10F-5FBF17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113" y="379296"/>
            <a:ext cx="8911687" cy="650782"/>
          </a:xfrm>
        </p:spPr>
        <p:txBody>
          <a:bodyPr/>
          <a:lstStyle/>
          <a:p>
            <a:r>
              <a:rPr lang="fr-FR" b="1" dirty="0"/>
              <a:t>Semaine 4 : Secteur VALIER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8FA82-0171-4901-8601-891B511A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732" y="971610"/>
            <a:ext cx="4176204" cy="112430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fr-FR" sz="1200" b="1" dirty="0"/>
          </a:p>
          <a:p>
            <a:pPr algn="ctr"/>
            <a:r>
              <a:rPr lang="fr-FR" sz="2000" b="1" dirty="0"/>
              <a:t>Du 5 au 12 juillet 2025</a:t>
            </a:r>
          </a:p>
          <a:p>
            <a:pPr algn="ctr"/>
            <a:r>
              <a:rPr lang="fr-FR" sz="1200" b="1" dirty="0"/>
              <a:t>Regroupement : FOYER DE VIE SALIES DU SALAT</a:t>
            </a:r>
          </a:p>
          <a:p>
            <a:pPr algn="ctr"/>
            <a:r>
              <a:rPr lang="fr-FR" sz="1200" b="1" dirty="0"/>
              <a:t>Référent : Manuel MOLINA &amp;  Yohan BESSIERES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A247C-1937-4CC2-AC5A-9DA98109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8" b="17529"/>
          <a:stretch/>
        </p:blipFill>
        <p:spPr>
          <a:xfrm>
            <a:off x="9742714" y="127817"/>
            <a:ext cx="1968433" cy="892696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638EA452-0B98-4C75-847C-EA19493D7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870" y="971609"/>
            <a:ext cx="4024993" cy="146975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00" dirty="0"/>
              <a:t>Les établissements :</a:t>
            </a:r>
          </a:p>
          <a:p>
            <a:pPr lvl="1"/>
            <a:r>
              <a:rPr lang="fr-FR" b="1" dirty="0" err="1"/>
              <a:t>Sol’Handi</a:t>
            </a:r>
            <a:r>
              <a:rPr lang="fr-FR" b="1" dirty="0"/>
              <a:t> (VERFEIL SUR SEYE)</a:t>
            </a:r>
            <a:endParaRPr lang="fr-FR" dirty="0"/>
          </a:p>
          <a:p>
            <a:pPr lvl="1"/>
            <a:r>
              <a:rPr lang="fr-FR" b="1" dirty="0"/>
              <a:t>FV La Demeure et FH </a:t>
            </a:r>
            <a:r>
              <a:rPr lang="fr-FR" b="1" dirty="0" err="1"/>
              <a:t>Occitalis</a:t>
            </a:r>
            <a:r>
              <a:rPr lang="fr-FR" b="1" dirty="0"/>
              <a:t> (ST ORENS ET FLOURENS)</a:t>
            </a:r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4CADFA4C-A47E-4699-AA47-040A1B374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493" y="2710543"/>
            <a:ext cx="4887117" cy="4058924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sz="2000" dirty="0"/>
              <a:t> secteur 1</a:t>
            </a:r>
          </a:p>
          <a:p>
            <a:pPr lvl="1"/>
            <a:r>
              <a:rPr lang="fr-FR" sz="1800" dirty="0"/>
              <a:t> Les sources du Salat : petite rando vers Couflens   </a:t>
            </a:r>
            <a:r>
              <a:rPr lang="fr-FR" sz="1800" dirty="0" err="1"/>
              <a:t>Salau</a:t>
            </a:r>
            <a:endParaRPr lang="fr-FR" sz="1800" dirty="0"/>
          </a:p>
          <a:p>
            <a:pPr lvl="1"/>
            <a:r>
              <a:rPr lang="fr-FR" sz="2000" dirty="0"/>
              <a:t>Rando 2 depuis Couflens ; col de Pause, étang d’</a:t>
            </a:r>
            <a:r>
              <a:rPr lang="fr-FR" sz="2000" dirty="0" err="1"/>
              <a:t>Areau</a:t>
            </a:r>
            <a:r>
              <a:rPr lang="fr-FR" sz="2000" dirty="0"/>
              <a:t> 1856 m et de là, possibilité d'arriver au port D'Aula 2260 m</a:t>
            </a:r>
          </a:p>
          <a:p>
            <a:pPr lvl="1"/>
            <a:r>
              <a:rPr lang="fr-FR" sz="1800" dirty="0"/>
              <a:t> </a:t>
            </a:r>
            <a:r>
              <a:rPr lang="fr-FR" sz="1800" dirty="0" err="1"/>
              <a:t>Seix</a:t>
            </a:r>
            <a:r>
              <a:rPr lang="fr-FR" sz="1800" dirty="0"/>
              <a:t> - montée lac de Bethmale par le GR </a:t>
            </a:r>
            <a:r>
              <a:rPr lang="fr-FR" sz="2000" dirty="0"/>
              <a:t>depuis le col de Port étang d'AYES</a:t>
            </a:r>
          </a:p>
          <a:p>
            <a:r>
              <a:rPr lang="fr-FR" sz="2000" dirty="0"/>
              <a:t>Secteur 2 : Sentein</a:t>
            </a:r>
          </a:p>
          <a:p>
            <a:pPr lvl="1"/>
            <a:r>
              <a:rPr lang="fr-FR" sz="1800" dirty="0"/>
              <a:t>Refuge étang d’</a:t>
            </a:r>
            <a:r>
              <a:rPr lang="fr-FR" sz="1800" dirty="0" err="1"/>
              <a:t>Araing</a:t>
            </a:r>
            <a:r>
              <a:rPr lang="fr-FR" sz="1800" dirty="0"/>
              <a:t> 1965 m et enchainer sur le </a:t>
            </a:r>
            <a:r>
              <a:rPr lang="fr-FR" sz="1800" dirty="0" err="1"/>
              <a:t>Crabère</a:t>
            </a:r>
            <a:r>
              <a:rPr lang="fr-FR" sz="1800" dirty="0"/>
              <a:t> 2630 m</a:t>
            </a:r>
            <a:endParaRPr lang="fr-FR" dirty="0"/>
          </a:p>
        </p:txBody>
      </p:sp>
      <p:pic>
        <p:nvPicPr>
          <p:cNvPr id="15" name="Picture 2" descr="Etang d'Areau - Vallée d'Oust">
            <a:extLst>
              <a:ext uri="{FF2B5EF4-FFF2-40B4-BE49-F238E27FC236}">
                <a16:creationId xmlns:a16="http://schemas.microsoft.com/office/drawing/2014/main" id="{778AB64E-66FC-4F8B-AEEB-E6E23542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32" y="2341876"/>
            <a:ext cx="5610241" cy="40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C352C2C-E47F-4190-9549-3616CFE31E9C}"/>
              </a:ext>
            </a:extLst>
          </p:cNvPr>
          <p:cNvSpPr txBox="1"/>
          <p:nvPr/>
        </p:nvSpPr>
        <p:spPr>
          <a:xfrm>
            <a:off x="6409678" y="2441359"/>
            <a:ext cx="374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Etang d’Arreau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C4CDCA-6882-40F8-B0A2-C350215E725F}"/>
              </a:ext>
            </a:extLst>
          </p:cNvPr>
          <p:cNvSpPr txBox="1"/>
          <p:nvPr/>
        </p:nvSpPr>
        <p:spPr>
          <a:xfrm>
            <a:off x="9999216" y="1608566"/>
            <a:ext cx="2192784" cy="461665"/>
          </a:xfrm>
          <a:prstGeom prst="rect">
            <a:avLst/>
          </a:prstGeom>
          <a:solidFill>
            <a:srgbClr val="00FFFF"/>
          </a:solidFill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FF"/>
                </a:solidFill>
              </a:rPr>
              <a:t>Pyrhand’eau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329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687</TotalTime>
  <Words>2108</Words>
  <Application>Microsoft Office PowerPoint</Application>
  <PresentationFormat>Grand écran</PresentationFormat>
  <Paragraphs>270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Brin</vt:lpstr>
      <vt:lpstr>Pyrhand’eau 2023-2025 12ème édition</vt:lpstr>
      <vt:lpstr>Présentation PowerPoint</vt:lpstr>
      <vt:lpstr>Présentation PowerPoint</vt:lpstr>
      <vt:lpstr>Présentation PowerPoint</vt:lpstr>
      <vt:lpstr>Fête de départ :  le vendredi 14 juin 2025</vt:lpstr>
      <vt:lpstr>Semaine 1 : Secteur PUIGMAL</vt:lpstr>
      <vt:lpstr>Semaine 2 : MATEMALE LES BOUILLOUSES</vt:lpstr>
      <vt:lpstr>Semaine 3 : Secteur Vallée D’AX</vt:lpstr>
      <vt:lpstr>Semaine 4 : Secteur VALIER</vt:lpstr>
      <vt:lpstr>Semaine 5 : Secteur ENCANTATS</vt:lpstr>
      <vt:lpstr>Semaine 6 : Secteur ANETO Espagne</vt:lpstr>
      <vt:lpstr>Semaine 7 : Secteur PEYRESOURDE</vt:lpstr>
      <vt:lpstr>Semaine 8 : Secteur BIELSA ARAGON</vt:lpstr>
      <vt:lpstr>Semaine 9 : Secteur VIGNEMALE</vt:lpstr>
      <vt:lpstr>Semaine 10 : Secteur JACA COLARADA</vt:lpstr>
      <vt:lpstr>Semaine 11 : Secteur AIGUILLE D'ANSABERE GAVE D'ASPE</vt:lpstr>
      <vt:lpstr>Semaine 12 : Secteur SOURCE DE LA NIVE</vt:lpstr>
      <vt:lpstr>Semaine 13 : Secteur LA RHUNE BIDASSOA</vt:lpstr>
      <vt:lpstr>Fête d’arrivée :  samedi 13 septembre 2025 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Fabé Jean-Paul</dc:creator>
  <cp:lastModifiedBy>Emma et Guillaume TARDY</cp:lastModifiedBy>
  <cp:revision>75</cp:revision>
  <dcterms:created xsi:type="dcterms:W3CDTF">2024-01-03T09:20:02Z</dcterms:created>
  <dcterms:modified xsi:type="dcterms:W3CDTF">2025-06-16T20:00:07Z</dcterms:modified>
</cp:coreProperties>
</file>